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 id="270" r:id="rId15"/>
    <p:sldId id="269" r:id="rId16"/>
    <p:sldId id="271" r:id="rId17"/>
    <p:sldId id="272" r:id="rId18"/>
    <p:sldId id="274" r:id="rId19"/>
    <p:sldId id="273" r:id="rId20"/>
    <p:sldId id="275" r:id="rId21"/>
    <p:sldId id="276" r:id="rId22"/>
    <p:sldId id="277" r:id="rId23"/>
    <p:sldId id="278" r:id="rId24"/>
    <p:sldId id="280" r:id="rId25"/>
    <p:sldId id="279" r:id="rId26"/>
    <p:sldId id="281" r:id="rId27"/>
    <p:sldId id="282" r:id="rId28"/>
    <p:sldId id="283" r:id="rId29"/>
    <p:sldId id="284" r:id="rId30"/>
    <p:sldId id="286" r:id="rId31"/>
    <p:sldId id="285" r:id="rId32"/>
    <p:sldId id="287" r:id="rId33"/>
    <p:sldId id="288" r:id="rId34"/>
    <p:sldId id="289" r:id="rId35"/>
    <p:sldId id="290" r:id="rId36"/>
    <p:sldId id="291" r:id="rId37"/>
    <p:sldId id="292" r:id="rId38"/>
    <p:sldId id="293" r:id="rId39"/>
    <p:sldId id="294" r:id="rId40"/>
    <p:sldId id="295" r:id="rId41"/>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494"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74A6CF12-D671-4514-A798-D7F9540FE9F6}" type="datetimeFigureOut">
              <a:rPr lang="zh-TW" altLang="en-US" smtClean="0"/>
              <a:pPr/>
              <a:t>2011/10/19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ADFF27B1-BAE5-4F7A-B698-2EDF993B386C}" type="slidenum">
              <a:rPr lang="zh-TW" altLang="en-US" smtClean="0"/>
              <a:pPr/>
              <a:t>‹#›</a:t>
            </a:fld>
            <a:endParaRPr lang="zh-TW"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74A6CF12-D671-4514-A798-D7F9540FE9F6}" type="datetimeFigureOut">
              <a:rPr lang="zh-TW" altLang="en-US" smtClean="0"/>
              <a:pPr/>
              <a:t>2011/10/19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ADFF27B1-BAE5-4F7A-B698-2EDF993B386C}" type="slidenum">
              <a:rPr lang="zh-TW" altLang="en-US" smtClean="0"/>
              <a:pPr/>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74A6CF12-D671-4514-A798-D7F9540FE9F6}" type="datetimeFigureOut">
              <a:rPr lang="zh-TW" altLang="en-US" smtClean="0"/>
              <a:pPr/>
              <a:t>2011/10/19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ADFF27B1-BAE5-4F7A-B698-2EDF993B386C}" type="slidenum">
              <a:rPr lang="zh-TW" altLang="en-US" smtClean="0"/>
              <a:pPr/>
              <a:t>‹#›</a:t>
            </a:fld>
            <a:endParaRPr lang="zh-TW"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74A6CF12-D671-4514-A798-D7F9540FE9F6}" type="datetimeFigureOut">
              <a:rPr lang="zh-TW" altLang="en-US" smtClean="0"/>
              <a:pPr/>
              <a:t>2011/10/19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ADFF27B1-BAE5-4F7A-B698-2EDF993B386C}" type="slidenum">
              <a:rPr lang="zh-TW" altLang="en-US" smtClean="0"/>
              <a:pPr/>
              <a:t>‹#›</a:t>
            </a:fld>
            <a:endParaRPr lang="zh-TW"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74A6CF12-D671-4514-A798-D7F9540FE9F6}" type="datetimeFigureOut">
              <a:rPr lang="zh-TW" altLang="en-US" smtClean="0"/>
              <a:pPr/>
              <a:t>2011/10/19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ADFF27B1-BAE5-4F7A-B698-2EDF993B386C}" type="slidenum">
              <a:rPr lang="zh-TW" altLang="en-US" smtClean="0"/>
              <a:pPr/>
              <a:t>‹#›</a:t>
            </a:fld>
            <a:endParaRPr lang="zh-TW"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74A6CF12-D671-4514-A798-D7F9540FE9F6}" type="datetimeFigureOut">
              <a:rPr lang="zh-TW" altLang="en-US" smtClean="0"/>
              <a:pPr/>
              <a:t>2011/10/19</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ADFF27B1-BAE5-4F7A-B698-2EDF993B386C}" type="slidenum">
              <a:rPr lang="zh-TW" altLang="en-US" smtClean="0"/>
              <a:pPr/>
              <a:t>‹#›</a:t>
            </a:fld>
            <a:endParaRPr lang="zh-TW"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74A6CF12-D671-4514-A798-D7F9540FE9F6}" type="datetimeFigureOut">
              <a:rPr lang="zh-TW" altLang="en-US" smtClean="0"/>
              <a:pPr/>
              <a:t>2011/10/19</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ADFF27B1-BAE5-4F7A-B698-2EDF993B386C}" type="slidenum">
              <a:rPr lang="zh-TW" altLang="en-US" smtClean="0"/>
              <a:pPr/>
              <a:t>‹#›</a:t>
            </a:fld>
            <a:endParaRPr lang="zh-TW"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74A6CF12-D671-4514-A798-D7F9540FE9F6}" type="datetimeFigureOut">
              <a:rPr lang="zh-TW" altLang="en-US" smtClean="0"/>
              <a:pPr/>
              <a:t>2011/10/19</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ADFF27B1-BAE5-4F7A-B698-2EDF993B386C}" type="slidenum">
              <a:rPr lang="zh-TW" altLang="en-US" smtClean="0"/>
              <a:pPr/>
              <a:t>‹#›</a:t>
            </a:fld>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74A6CF12-D671-4514-A798-D7F9540FE9F6}" type="datetimeFigureOut">
              <a:rPr lang="zh-TW" altLang="en-US" smtClean="0"/>
              <a:pPr/>
              <a:t>2011/10/19</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ADFF27B1-BAE5-4F7A-B698-2EDF993B386C}" type="slidenum">
              <a:rPr lang="zh-TW" altLang="en-US" smtClean="0"/>
              <a:pPr/>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74A6CF12-D671-4514-A798-D7F9540FE9F6}" type="datetimeFigureOut">
              <a:rPr lang="zh-TW" altLang="en-US" smtClean="0"/>
              <a:pPr/>
              <a:t>2011/10/19</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ADFF27B1-BAE5-4F7A-B698-2EDF993B386C}" type="slidenum">
              <a:rPr lang="zh-TW" altLang="en-US" smtClean="0"/>
              <a:pPr/>
              <a:t>‹#›</a:t>
            </a:fld>
            <a:endParaRPr lang="zh-TW"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74A6CF12-D671-4514-A798-D7F9540FE9F6}" type="datetimeFigureOut">
              <a:rPr lang="zh-TW" altLang="en-US" smtClean="0"/>
              <a:pPr/>
              <a:t>2011/10/19</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ADFF27B1-BAE5-4F7A-B698-2EDF993B386C}" type="slidenum">
              <a:rPr lang="zh-TW" altLang="en-US" smtClean="0"/>
              <a:pPr/>
              <a:t>‹#›</a:t>
            </a:fld>
            <a:endParaRPr lang="zh-TW"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A6CF12-D671-4514-A798-D7F9540FE9F6}" type="datetimeFigureOut">
              <a:rPr lang="zh-TW" altLang="en-US" smtClean="0"/>
              <a:pPr/>
              <a:t>2011/10/19</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FF27B1-BAE5-4F7A-B698-2EDF993B386C}" type="slidenum">
              <a:rPr lang="zh-TW" altLang="en-US" smtClean="0"/>
              <a:pPr/>
              <a:t>‹#›</a:t>
            </a:fld>
            <a:endParaRPr lang="zh-TW"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404665"/>
            <a:ext cx="7774632" cy="3195786"/>
          </a:xfrm>
        </p:spPr>
        <p:txBody>
          <a:bodyPr>
            <a:normAutofit/>
          </a:bodyPr>
          <a:lstStyle/>
          <a:p>
            <a:pPr algn="l" eaLnBrk="0" hangingPunct="0"/>
            <a:r>
              <a:rPr lang="en-US" altLang="zh-TW" sz="3300" dirty="0" smtClean="0"/>
              <a:t>1.</a:t>
            </a:r>
            <a:r>
              <a:rPr lang="zh-TW" altLang="zh-TW" sz="3300" dirty="0" smtClean="0"/>
              <a:t>訓導</a:t>
            </a:r>
            <a:r>
              <a:rPr lang="zh-TW" altLang="zh-TW" sz="3300" dirty="0"/>
              <a:t>主任朝會時下口令：「各班排頭為準，向右看齊。」同學們是利用光的哪一特性來看齊的？</a:t>
            </a:r>
            <a:br>
              <a:rPr lang="zh-TW" altLang="zh-TW" sz="3300" dirty="0"/>
            </a:br>
            <a:r>
              <a:rPr lang="en-US" altLang="zh-TW" sz="3300" dirty="0"/>
              <a:t>(</a:t>
            </a:r>
            <a:r>
              <a:rPr lang="zh-TW" altLang="zh-TW" sz="3300" dirty="0"/>
              <a:t>Ａ</a:t>
            </a:r>
            <a:r>
              <a:rPr lang="en-US" altLang="zh-TW" sz="3300" dirty="0"/>
              <a:t>)</a:t>
            </a:r>
            <a:r>
              <a:rPr lang="zh-TW" altLang="zh-TW" sz="3300" dirty="0"/>
              <a:t>光速很快　</a:t>
            </a:r>
            <a:r>
              <a:rPr lang="en-US" altLang="zh-TW" sz="3300" dirty="0"/>
              <a:t>(</a:t>
            </a:r>
            <a:r>
              <a:rPr lang="zh-TW" altLang="zh-TW" sz="3300" dirty="0"/>
              <a:t>Ｂ</a:t>
            </a:r>
            <a:r>
              <a:rPr lang="en-US" altLang="zh-TW" sz="3300" dirty="0"/>
              <a:t>)</a:t>
            </a:r>
            <a:r>
              <a:rPr lang="zh-TW" altLang="zh-TW" sz="3300" dirty="0"/>
              <a:t>光的直線前進　</a:t>
            </a:r>
            <a:r>
              <a:rPr lang="en-US" altLang="zh-TW" sz="3300" dirty="0"/>
              <a:t>(</a:t>
            </a:r>
            <a:r>
              <a:rPr lang="zh-TW" altLang="zh-TW" sz="3300" dirty="0"/>
              <a:t>Ｃ</a:t>
            </a:r>
            <a:r>
              <a:rPr lang="en-US" altLang="zh-TW" sz="3300" dirty="0"/>
              <a:t>)</a:t>
            </a:r>
            <a:r>
              <a:rPr lang="zh-TW" altLang="zh-TW" sz="3300" dirty="0"/>
              <a:t>光的反射　</a:t>
            </a:r>
            <a:r>
              <a:rPr lang="en-US" altLang="zh-TW" sz="3300" dirty="0"/>
              <a:t>(</a:t>
            </a:r>
            <a:r>
              <a:rPr lang="zh-TW" altLang="zh-TW" sz="3300" dirty="0"/>
              <a:t>Ｄ</a:t>
            </a:r>
            <a:r>
              <a:rPr lang="en-US" altLang="zh-TW" sz="3300" dirty="0"/>
              <a:t>)</a:t>
            </a:r>
            <a:r>
              <a:rPr lang="zh-TW" altLang="zh-TW" sz="3300" dirty="0"/>
              <a:t>光的折射</a:t>
            </a:r>
            <a:r>
              <a:rPr lang="zh-TW" altLang="zh-TW" dirty="0"/>
              <a:t>。</a:t>
            </a:r>
            <a:endParaRPr lang="zh-TW" altLang="en-US" dirty="0"/>
          </a:p>
        </p:txBody>
      </p:sp>
      <p:pic>
        <p:nvPicPr>
          <p:cNvPr id="1026" name="Picture 2"/>
          <p:cNvPicPr>
            <a:picLocks noChangeAspect="1" noChangeArrowheads="1"/>
          </p:cNvPicPr>
          <p:nvPr/>
        </p:nvPicPr>
        <p:blipFill>
          <a:blip r:embed="rId2" cstate="print"/>
          <a:srcRect/>
          <a:stretch>
            <a:fillRect/>
          </a:stretch>
        </p:blipFill>
        <p:spPr bwMode="auto">
          <a:xfrm>
            <a:off x="4211960" y="3789040"/>
            <a:ext cx="3410322" cy="2557742"/>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2722314"/>
          </a:xfrm>
        </p:spPr>
        <p:txBody>
          <a:bodyPr>
            <a:normAutofit/>
          </a:bodyPr>
          <a:lstStyle/>
          <a:p>
            <a:pPr algn="l" eaLnBrk="0" hangingPunct="0"/>
            <a:r>
              <a:rPr lang="en-US" altLang="zh-TW" sz="3000" dirty="0" smtClean="0"/>
              <a:t>5.</a:t>
            </a:r>
            <a:r>
              <a:rPr lang="zh-TW" altLang="en-US" sz="3000" dirty="0" smtClean="0"/>
              <a:t>透過</a:t>
            </a:r>
            <a:r>
              <a:rPr lang="zh-TW" altLang="zh-TW" sz="3000" dirty="0" smtClean="0"/>
              <a:t>樹葉空隙照射在地面上的日光，</a:t>
            </a:r>
            <a:r>
              <a:rPr lang="zh-TW" altLang="en-US" sz="3000" dirty="0" smtClean="0"/>
              <a:t>會在地面</a:t>
            </a:r>
            <a:r>
              <a:rPr lang="zh-TW" altLang="zh-TW" sz="3000" dirty="0" smtClean="0"/>
              <a:t>出現無數亮的小圓形是因為下列何者？</a:t>
            </a:r>
            <a:br>
              <a:rPr lang="zh-TW" altLang="zh-TW" sz="3000" dirty="0" smtClean="0"/>
            </a:br>
            <a:r>
              <a:rPr lang="en-US" altLang="zh-TW" sz="3000" dirty="0" smtClean="0"/>
              <a:t>(</a:t>
            </a:r>
            <a:r>
              <a:rPr lang="zh-TW" altLang="zh-TW" sz="3000" dirty="0" smtClean="0"/>
              <a:t>Ａ</a:t>
            </a:r>
            <a:r>
              <a:rPr lang="en-US" altLang="zh-TW" sz="3000" dirty="0" smtClean="0"/>
              <a:t>)</a:t>
            </a:r>
            <a:r>
              <a:rPr lang="zh-TW" altLang="zh-TW" sz="3000" dirty="0" smtClean="0"/>
              <a:t>樹葉空隙是圓的　</a:t>
            </a:r>
            <a:r>
              <a:rPr lang="en-US" altLang="zh-TW" sz="3000" dirty="0" smtClean="0"/>
              <a:t>(</a:t>
            </a:r>
            <a:r>
              <a:rPr lang="zh-TW" altLang="zh-TW" sz="3000" dirty="0" smtClean="0"/>
              <a:t>Ｂ</a:t>
            </a:r>
            <a:r>
              <a:rPr lang="en-US" altLang="zh-TW" sz="3000" dirty="0" smtClean="0"/>
              <a:t>)</a:t>
            </a:r>
            <a:r>
              <a:rPr lang="zh-TW" altLang="zh-TW" sz="3000" dirty="0" smtClean="0"/>
              <a:t>地球是圓的　</a:t>
            </a:r>
            <a:r>
              <a:rPr lang="en-US" altLang="zh-TW" sz="3000" dirty="0" smtClean="0"/>
              <a:t>(</a:t>
            </a:r>
            <a:r>
              <a:rPr lang="zh-TW" altLang="zh-TW" sz="3000" dirty="0" smtClean="0"/>
              <a:t>Ｃ</a:t>
            </a:r>
            <a:r>
              <a:rPr lang="en-US" altLang="zh-TW" sz="3000" dirty="0" smtClean="0"/>
              <a:t>)</a:t>
            </a:r>
            <a:r>
              <a:rPr lang="zh-TW" altLang="zh-TW" sz="3000" dirty="0" smtClean="0"/>
              <a:t>圓形面積最小　</a:t>
            </a:r>
            <a:r>
              <a:rPr lang="en-US" altLang="zh-TW" sz="3000" dirty="0" smtClean="0"/>
              <a:t>(</a:t>
            </a:r>
            <a:r>
              <a:rPr lang="zh-TW" altLang="zh-TW" sz="3000" dirty="0" smtClean="0"/>
              <a:t>Ｄ</a:t>
            </a:r>
            <a:r>
              <a:rPr lang="en-US" altLang="zh-TW" sz="3000" dirty="0" smtClean="0"/>
              <a:t>)</a:t>
            </a:r>
            <a:r>
              <a:rPr lang="zh-TW" altLang="zh-TW" sz="3000" dirty="0" smtClean="0"/>
              <a:t>是太陽的像，太陽是圓的。</a:t>
            </a:r>
            <a:endParaRPr lang="zh-TW" altLang="en-US" sz="3000" dirty="0"/>
          </a:p>
        </p:txBody>
      </p:sp>
      <p:sp>
        <p:nvSpPr>
          <p:cNvPr id="3" name="文字方塊 2"/>
          <p:cNvSpPr txBox="1"/>
          <p:nvPr/>
        </p:nvSpPr>
        <p:spPr>
          <a:xfrm>
            <a:off x="1115617" y="3212976"/>
            <a:ext cx="7200799" cy="147732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zh-TW" altLang="en-US" sz="3000" dirty="0" smtClean="0"/>
              <a:t>提示</a:t>
            </a:r>
            <a:r>
              <a:rPr lang="en-US" altLang="zh-TW" sz="3000" dirty="0" smtClean="0"/>
              <a:t>:</a:t>
            </a:r>
            <a:r>
              <a:rPr lang="zh-TW" altLang="en-US" sz="3000" dirty="0" smtClean="0"/>
              <a:t>樹葉空隙距離太陽的距離遠大於樹葉空隙到地面的距離，所以可將樹葉空隙當成針孔，整個過程可看成針孔成像</a:t>
            </a:r>
            <a:endParaRPr lang="zh-TW" altLang="en-US" sz="3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1628800"/>
            <a:ext cx="8229600" cy="1143000"/>
          </a:xfrm>
        </p:spPr>
        <p:txBody>
          <a:bodyPr>
            <a:normAutofit fontScale="90000"/>
          </a:bodyPr>
          <a:lstStyle/>
          <a:p>
            <a:pPr algn="l" eaLnBrk="0" hangingPunct="0"/>
            <a:r>
              <a:rPr lang="en-US" altLang="zh-TW" sz="3300" dirty="0" smtClean="0"/>
              <a:t>6.</a:t>
            </a:r>
            <a:r>
              <a:rPr lang="zh-TW" altLang="zh-TW" sz="3300" dirty="0" smtClean="0"/>
              <a:t>關於聲音和光的敘述，下列何者正確？</a:t>
            </a:r>
            <a:br>
              <a:rPr lang="zh-TW" altLang="zh-TW" sz="3300" dirty="0" smtClean="0"/>
            </a:br>
            <a:r>
              <a:rPr lang="en-US" altLang="zh-TW" sz="3300" dirty="0" smtClean="0"/>
              <a:t>(</a:t>
            </a:r>
            <a:r>
              <a:rPr lang="zh-TW" altLang="zh-TW" sz="3300" dirty="0" smtClean="0"/>
              <a:t>Ａ</a:t>
            </a:r>
            <a:r>
              <a:rPr lang="en-US" altLang="zh-TW" sz="3300" dirty="0" smtClean="0"/>
              <a:t>)</a:t>
            </a:r>
            <a:r>
              <a:rPr lang="zh-TW" altLang="zh-TW" sz="3300" dirty="0" smtClean="0"/>
              <a:t>兩者均需介質才能傳播　</a:t>
            </a:r>
            <a:r>
              <a:rPr lang="en-US" altLang="zh-TW" sz="3300" dirty="0" smtClean="0"/>
              <a:t>(</a:t>
            </a:r>
            <a:r>
              <a:rPr lang="zh-TW" altLang="zh-TW" sz="3300" dirty="0" smtClean="0"/>
              <a:t>Ｂ</a:t>
            </a:r>
            <a:r>
              <a:rPr lang="en-US" altLang="zh-TW" sz="3300" dirty="0" smtClean="0"/>
              <a:t>)</a:t>
            </a:r>
            <a:r>
              <a:rPr lang="zh-TW" altLang="zh-TW" sz="3300" dirty="0" smtClean="0"/>
              <a:t>兩者在空氣、水、玻璃等介質中的傳播速率，均為空氣＞水＞玻璃　</a:t>
            </a:r>
            <a:r>
              <a:rPr lang="en-US" altLang="zh-TW" sz="3300" dirty="0" smtClean="0"/>
              <a:t>(</a:t>
            </a:r>
            <a:r>
              <a:rPr lang="zh-TW" altLang="zh-TW" sz="3300" dirty="0" smtClean="0"/>
              <a:t>Ｃ</a:t>
            </a:r>
            <a:r>
              <a:rPr lang="en-US" altLang="zh-TW" sz="3300" dirty="0" smtClean="0"/>
              <a:t>)</a:t>
            </a:r>
            <a:r>
              <a:rPr lang="zh-TW" altLang="zh-TW" sz="3300" dirty="0" smtClean="0"/>
              <a:t>陰天時先見閃電再聞雷聲，是因為閃電先產生　</a:t>
            </a:r>
            <a:r>
              <a:rPr lang="en-US" altLang="zh-TW" sz="3300" dirty="0" smtClean="0"/>
              <a:t>(</a:t>
            </a:r>
            <a:r>
              <a:rPr lang="zh-TW" altLang="zh-TW" sz="3300" dirty="0" smtClean="0"/>
              <a:t>Ｄ</a:t>
            </a:r>
            <a:r>
              <a:rPr lang="en-US" altLang="zh-TW" sz="3300" dirty="0" smtClean="0"/>
              <a:t>)</a:t>
            </a:r>
            <a:r>
              <a:rPr lang="zh-TW" altLang="zh-TW" sz="3300" dirty="0" smtClean="0"/>
              <a:t>兩者由空氣傳入水中時，頻率都不變。</a:t>
            </a:r>
            <a:r>
              <a:rPr lang="zh-TW" altLang="zh-TW" dirty="0" smtClean="0"/>
              <a:t/>
            </a:r>
            <a:br>
              <a:rPr lang="zh-TW" altLang="zh-TW" dirty="0" smtClean="0"/>
            </a:br>
            <a:endParaRPr lang="zh-TW"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1628800"/>
            <a:ext cx="8229600" cy="1143000"/>
          </a:xfrm>
        </p:spPr>
        <p:txBody>
          <a:bodyPr>
            <a:normAutofit fontScale="90000"/>
          </a:bodyPr>
          <a:lstStyle/>
          <a:p>
            <a:pPr algn="l" eaLnBrk="0" hangingPunct="0"/>
            <a:r>
              <a:rPr lang="en-US" altLang="zh-TW" sz="3300" dirty="0" smtClean="0"/>
              <a:t>6.</a:t>
            </a:r>
            <a:r>
              <a:rPr lang="zh-TW" altLang="zh-TW" sz="3300" dirty="0" smtClean="0"/>
              <a:t>關於聲音和光的敘述，下列何者正確？</a:t>
            </a:r>
            <a:br>
              <a:rPr lang="zh-TW" altLang="zh-TW" sz="3300" dirty="0" smtClean="0"/>
            </a:br>
            <a:r>
              <a:rPr lang="en-US" altLang="zh-TW" sz="3300" dirty="0" smtClean="0"/>
              <a:t>(</a:t>
            </a:r>
            <a:r>
              <a:rPr lang="zh-TW" altLang="zh-TW" sz="3300" dirty="0" smtClean="0"/>
              <a:t>Ａ</a:t>
            </a:r>
            <a:r>
              <a:rPr lang="en-US" altLang="zh-TW" sz="3300" dirty="0" smtClean="0"/>
              <a:t>)</a:t>
            </a:r>
            <a:r>
              <a:rPr lang="zh-TW" altLang="zh-TW" sz="3300" dirty="0" smtClean="0"/>
              <a:t>兩者均需介質才能傳播　</a:t>
            </a:r>
            <a:r>
              <a:rPr lang="en-US" altLang="zh-TW" sz="3300" dirty="0" smtClean="0"/>
              <a:t>(</a:t>
            </a:r>
            <a:r>
              <a:rPr lang="zh-TW" altLang="zh-TW" sz="3300" dirty="0" smtClean="0"/>
              <a:t>Ｂ</a:t>
            </a:r>
            <a:r>
              <a:rPr lang="en-US" altLang="zh-TW" sz="3300" dirty="0" smtClean="0"/>
              <a:t>)</a:t>
            </a:r>
            <a:r>
              <a:rPr lang="zh-TW" altLang="zh-TW" sz="3300" dirty="0" smtClean="0"/>
              <a:t>兩者在空氣、水、玻璃等介質中的傳播速率，均為空氣＞水＞玻璃　</a:t>
            </a:r>
            <a:r>
              <a:rPr lang="en-US" altLang="zh-TW" sz="3300" dirty="0" smtClean="0"/>
              <a:t>(</a:t>
            </a:r>
            <a:r>
              <a:rPr lang="zh-TW" altLang="zh-TW" sz="3300" dirty="0" smtClean="0"/>
              <a:t>Ｃ</a:t>
            </a:r>
            <a:r>
              <a:rPr lang="en-US" altLang="zh-TW" sz="3300" dirty="0" smtClean="0"/>
              <a:t>)</a:t>
            </a:r>
            <a:r>
              <a:rPr lang="zh-TW" altLang="zh-TW" sz="3300" dirty="0" smtClean="0"/>
              <a:t>陰天時先見閃電再聞雷聲，是因為閃電先產生　</a:t>
            </a:r>
            <a:r>
              <a:rPr lang="en-US" altLang="zh-TW" sz="3300" dirty="0" smtClean="0"/>
              <a:t>(</a:t>
            </a:r>
            <a:r>
              <a:rPr lang="zh-TW" altLang="zh-TW" sz="3300" dirty="0" smtClean="0"/>
              <a:t>Ｄ</a:t>
            </a:r>
            <a:r>
              <a:rPr lang="en-US" altLang="zh-TW" sz="3300" dirty="0" smtClean="0"/>
              <a:t>)</a:t>
            </a:r>
            <a:r>
              <a:rPr lang="zh-TW" altLang="zh-TW" sz="3300" dirty="0" smtClean="0"/>
              <a:t>兩者由空氣傳入水中時，頻率都不變。</a:t>
            </a:r>
            <a:r>
              <a:rPr lang="zh-TW" altLang="zh-TW" dirty="0" smtClean="0"/>
              <a:t/>
            </a:r>
            <a:br>
              <a:rPr lang="zh-TW" altLang="zh-TW" dirty="0" smtClean="0"/>
            </a:br>
            <a:endParaRPr lang="zh-TW" altLang="en-US" dirty="0"/>
          </a:p>
        </p:txBody>
      </p:sp>
      <p:sp>
        <p:nvSpPr>
          <p:cNvPr id="3" name="文字方塊 2"/>
          <p:cNvSpPr txBox="1"/>
          <p:nvPr/>
        </p:nvSpPr>
        <p:spPr>
          <a:xfrm>
            <a:off x="539552" y="3573016"/>
            <a:ext cx="8136904" cy="286232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zh-TW" altLang="en-US" sz="3000" dirty="0" smtClean="0"/>
              <a:t>提示</a:t>
            </a:r>
            <a:r>
              <a:rPr lang="en-US" altLang="zh-TW" sz="3000" dirty="0" smtClean="0"/>
              <a:t>:</a:t>
            </a:r>
          </a:p>
          <a:p>
            <a:r>
              <a:rPr lang="en-US" altLang="zh-TW" sz="3000" dirty="0" smtClean="0"/>
              <a:t>1.</a:t>
            </a:r>
            <a:r>
              <a:rPr lang="zh-TW" altLang="en-US" sz="3000" dirty="0" smtClean="0"/>
              <a:t>光速遠大於聲速</a:t>
            </a:r>
            <a:endParaRPr lang="en-US" altLang="zh-TW" sz="3000" dirty="0" smtClean="0"/>
          </a:p>
          <a:p>
            <a:r>
              <a:rPr lang="en-US" altLang="zh-TW" sz="3000" dirty="0" smtClean="0"/>
              <a:t>2.</a:t>
            </a:r>
            <a:r>
              <a:rPr lang="zh-TW" altLang="en-US" sz="3000" dirty="0" smtClean="0"/>
              <a:t>聲音為力學波，須依靠介質才能傳遞，介質分子愈緊密，傳聲速度愈快；光為非力學波，不須依靠介質就能傳遞。</a:t>
            </a:r>
            <a:endParaRPr lang="en-US" altLang="zh-TW" sz="3000" dirty="0" smtClean="0"/>
          </a:p>
          <a:p>
            <a:r>
              <a:rPr lang="en-US" altLang="zh-TW" sz="3000" dirty="0" smtClean="0"/>
              <a:t>3.</a:t>
            </a:r>
            <a:r>
              <a:rPr lang="zh-TW" altLang="en-US" sz="3000" dirty="0" smtClean="0"/>
              <a:t>聲音的頻率不因介質而改變。</a:t>
            </a:r>
            <a:endParaRPr lang="zh-TW" altLang="en-US" sz="3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274638"/>
            <a:ext cx="8075240" cy="3370386"/>
          </a:xfrm>
        </p:spPr>
        <p:txBody>
          <a:bodyPr>
            <a:noAutofit/>
          </a:bodyPr>
          <a:lstStyle/>
          <a:p>
            <a:pPr algn="l" eaLnBrk="0" hangingPunct="0"/>
            <a:r>
              <a:rPr lang="en-US" altLang="zh-TW" sz="3000" dirty="0" smtClean="0"/>
              <a:t>7.</a:t>
            </a:r>
            <a:r>
              <a:rPr lang="zh-TW" altLang="en-US" sz="3000" dirty="0" smtClean="0"/>
              <a:t>雷射</a:t>
            </a:r>
            <a:r>
              <a:rPr lang="zh-TW" altLang="zh-TW" sz="3000" dirty="0" smtClean="0"/>
              <a:t>光射於水平位置的平面鏡上，入射角為　</a:t>
            </a:r>
            <a:r>
              <a:rPr lang="en-US" altLang="zh-TW" sz="3000" dirty="0" smtClean="0"/>
              <a:t>75</a:t>
            </a:r>
            <a:r>
              <a:rPr lang="zh-TW" altLang="zh-TW" sz="3000" dirty="0" smtClean="0"/>
              <a:t>　度，則反射線的方向與該平面鏡所成的角度為多少？</a:t>
            </a:r>
            <a:br>
              <a:rPr lang="zh-TW" altLang="zh-TW" sz="3000" dirty="0" smtClean="0"/>
            </a:br>
            <a:r>
              <a:rPr lang="en-US" altLang="zh-TW" sz="3000" dirty="0" smtClean="0"/>
              <a:t>(</a:t>
            </a:r>
            <a:r>
              <a:rPr lang="zh-TW" altLang="zh-TW" sz="3000" dirty="0" smtClean="0"/>
              <a:t>Ａ</a:t>
            </a:r>
            <a:r>
              <a:rPr lang="en-US" altLang="zh-TW" sz="3000" dirty="0" smtClean="0"/>
              <a:t>)</a:t>
            </a:r>
            <a:r>
              <a:rPr lang="zh-TW" altLang="zh-TW" sz="3000" dirty="0" smtClean="0"/>
              <a:t>　</a:t>
            </a:r>
            <a:r>
              <a:rPr lang="en-US" altLang="zh-TW" sz="3000" dirty="0" smtClean="0"/>
              <a:t>15</a:t>
            </a:r>
            <a:r>
              <a:rPr lang="zh-TW" altLang="zh-TW" sz="3000" dirty="0" smtClean="0"/>
              <a:t>　度　</a:t>
            </a:r>
            <a:r>
              <a:rPr lang="en-US" altLang="zh-TW" sz="3000" dirty="0" smtClean="0"/>
              <a:t>(</a:t>
            </a:r>
            <a:r>
              <a:rPr lang="zh-TW" altLang="zh-TW" sz="3000" dirty="0" smtClean="0"/>
              <a:t>Ｂ</a:t>
            </a:r>
            <a:r>
              <a:rPr lang="en-US" altLang="zh-TW" sz="3000" dirty="0" smtClean="0"/>
              <a:t>)</a:t>
            </a:r>
            <a:r>
              <a:rPr lang="zh-TW" altLang="zh-TW" sz="3000" dirty="0" smtClean="0"/>
              <a:t>　</a:t>
            </a:r>
            <a:r>
              <a:rPr lang="en-US" altLang="zh-TW" sz="3000" dirty="0" smtClean="0"/>
              <a:t>25</a:t>
            </a:r>
            <a:r>
              <a:rPr lang="zh-TW" altLang="zh-TW" sz="3000" dirty="0" smtClean="0"/>
              <a:t>　度　</a:t>
            </a:r>
            <a:r>
              <a:rPr lang="en-US" altLang="zh-TW" sz="3000" dirty="0" smtClean="0"/>
              <a:t>(</a:t>
            </a:r>
            <a:r>
              <a:rPr lang="zh-TW" altLang="zh-TW" sz="3000" dirty="0" smtClean="0"/>
              <a:t>Ｃ</a:t>
            </a:r>
            <a:r>
              <a:rPr lang="en-US" altLang="zh-TW" sz="3000" dirty="0" smtClean="0"/>
              <a:t>)</a:t>
            </a:r>
            <a:r>
              <a:rPr lang="zh-TW" altLang="zh-TW" sz="3000" dirty="0" smtClean="0"/>
              <a:t>　</a:t>
            </a:r>
            <a:r>
              <a:rPr lang="en-US" altLang="zh-TW" sz="3000" dirty="0" smtClean="0"/>
              <a:t>35</a:t>
            </a:r>
            <a:r>
              <a:rPr lang="zh-TW" altLang="zh-TW" sz="3000" dirty="0" smtClean="0"/>
              <a:t>　度　</a:t>
            </a:r>
            <a:r>
              <a:rPr lang="en-US" altLang="zh-TW" sz="3000" dirty="0" smtClean="0"/>
              <a:t>(</a:t>
            </a:r>
            <a:r>
              <a:rPr lang="zh-TW" altLang="zh-TW" sz="3000" dirty="0" smtClean="0"/>
              <a:t>Ｄ</a:t>
            </a:r>
            <a:r>
              <a:rPr lang="en-US" altLang="zh-TW" sz="3000" dirty="0" smtClean="0"/>
              <a:t>)</a:t>
            </a:r>
            <a:r>
              <a:rPr lang="zh-TW" altLang="zh-TW" sz="3000" dirty="0" smtClean="0"/>
              <a:t>　</a:t>
            </a:r>
            <a:r>
              <a:rPr lang="en-US" altLang="zh-TW" sz="3000" dirty="0" smtClean="0"/>
              <a:t>45</a:t>
            </a:r>
            <a:r>
              <a:rPr lang="zh-TW" altLang="zh-TW" sz="3000" dirty="0" smtClean="0"/>
              <a:t>　度。</a:t>
            </a:r>
            <a:endParaRPr lang="zh-TW" altLang="en-US" sz="3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274638"/>
            <a:ext cx="8075240" cy="3370386"/>
          </a:xfrm>
        </p:spPr>
        <p:txBody>
          <a:bodyPr>
            <a:noAutofit/>
          </a:bodyPr>
          <a:lstStyle/>
          <a:p>
            <a:pPr algn="l" eaLnBrk="0" hangingPunct="0"/>
            <a:r>
              <a:rPr lang="en-US" altLang="zh-TW" sz="3000" dirty="0" smtClean="0"/>
              <a:t>7.</a:t>
            </a:r>
            <a:r>
              <a:rPr lang="zh-TW" altLang="en-US" sz="3000" dirty="0" smtClean="0"/>
              <a:t>雷射</a:t>
            </a:r>
            <a:r>
              <a:rPr lang="zh-TW" altLang="zh-TW" sz="3000" dirty="0" smtClean="0"/>
              <a:t>光射於水平位置的平面鏡上，入射角為　</a:t>
            </a:r>
            <a:r>
              <a:rPr lang="en-US" altLang="zh-TW" sz="3000" dirty="0" smtClean="0"/>
              <a:t>75</a:t>
            </a:r>
            <a:r>
              <a:rPr lang="zh-TW" altLang="zh-TW" sz="3000" dirty="0" smtClean="0"/>
              <a:t>　度，則反射線的方向與該平面鏡所成的角度為多少？</a:t>
            </a:r>
            <a:br>
              <a:rPr lang="zh-TW" altLang="zh-TW" sz="3000" dirty="0" smtClean="0"/>
            </a:br>
            <a:r>
              <a:rPr lang="en-US" altLang="zh-TW" sz="3000" dirty="0" smtClean="0"/>
              <a:t>(</a:t>
            </a:r>
            <a:r>
              <a:rPr lang="zh-TW" altLang="zh-TW" sz="3000" dirty="0" smtClean="0"/>
              <a:t>Ａ</a:t>
            </a:r>
            <a:r>
              <a:rPr lang="en-US" altLang="zh-TW" sz="3000" dirty="0" smtClean="0"/>
              <a:t>)</a:t>
            </a:r>
            <a:r>
              <a:rPr lang="zh-TW" altLang="zh-TW" sz="3000" dirty="0" smtClean="0"/>
              <a:t>　</a:t>
            </a:r>
            <a:r>
              <a:rPr lang="en-US" altLang="zh-TW" sz="3000" dirty="0" smtClean="0"/>
              <a:t>15</a:t>
            </a:r>
            <a:r>
              <a:rPr lang="zh-TW" altLang="zh-TW" sz="3000" dirty="0" smtClean="0"/>
              <a:t>　度　</a:t>
            </a:r>
            <a:r>
              <a:rPr lang="en-US" altLang="zh-TW" sz="3000" dirty="0" smtClean="0"/>
              <a:t>(</a:t>
            </a:r>
            <a:r>
              <a:rPr lang="zh-TW" altLang="zh-TW" sz="3000" dirty="0" smtClean="0"/>
              <a:t>Ｂ</a:t>
            </a:r>
            <a:r>
              <a:rPr lang="en-US" altLang="zh-TW" sz="3000" dirty="0" smtClean="0"/>
              <a:t>)</a:t>
            </a:r>
            <a:r>
              <a:rPr lang="zh-TW" altLang="zh-TW" sz="3000" dirty="0" smtClean="0"/>
              <a:t>　</a:t>
            </a:r>
            <a:r>
              <a:rPr lang="en-US" altLang="zh-TW" sz="3000" dirty="0" smtClean="0"/>
              <a:t>25</a:t>
            </a:r>
            <a:r>
              <a:rPr lang="zh-TW" altLang="zh-TW" sz="3000" dirty="0" smtClean="0"/>
              <a:t>　度　</a:t>
            </a:r>
            <a:r>
              <a:rPr lang="en-US" altLang="zh-TW" sz="3000" dirty="0" smtClean="0"/>
              <a:t>(</a:t>
            </a:r>
            <a:r>
              <a:rPr lang="zh-TW" altLang="zh-TW" sz="3000" dirty="0" smtClean="0"/>
              <a:t>Ｃ</a:t>
            </a:r>
            <a:r>
              <a:rPr lang="en-US" altLang="zh-TW" sz="3000" dirty="0" smtClean="0"/>
              <a:t>)</a:t>
            </a:r>
            <a:r>
              <a:rPr lang="zh-TW" altLang="zh-TW" sz="3000" dirty="0" smtClean="0"/>
              <a:t>　</a:t>
            </a:r>
            <a:r>
              <a:rPr lang="en-US" altLang="zh-TW" sz="3000" dirty="0" smtClean="0"/>
              <a:t>35</a:t>
            </a:r>
            <a:r>
              <a:rPr lang="zh-TW" altLang="zh-TW" sz="3000" dirty="0" smtClean="0"/>
              <a:t>　度　</a:t>
            </a:r>
            <a:r>
              <a:rPr lang="en-US" altLang="zh-TW" sz="3000" dirty="0" smtClean="0"/>
              <a:t>(</a:t>
            </a:r>
            <a:r>
              <a:rPr lang="zh-TW" altLang="zh-TW" sz="3000" dirty="0" smtClean="0"/>
              <a:t>Ｄ</a:t>
            </a:r>
            <a:r>
              <a:rPr lang="en-US" altLang="zh-TW" sz="3000" dirty="0" smtClean="0"/>
              <a:t>)</a:t>
            </a:r>
            <a:r>
              <a:rPr lang="zh-TW" altLang="zh-TW" sz="3000" dirty="0" smtClean="0"/>
              <a:t>　</a:t>
            </a:r>
            <a:r>
              <a:rPr lang="en-US" altLang="zh-TW" sz="3000" dirty="0" smtClean="0"/>
              <a:t>45</a:t>
            </a:r>
            <a:r>
              <a:rPr lang="zh-TW" altLang="zh-TW" sz="3000" dirty="0" smtClean="0"/>
              <a:t>　度。</a:t>
            </a:r>
            <a:endParaRPr lang="zh-TW" altLang="en-US" sz="3000" dirty="0"/>
          </a:p>
        </p:txBody>
      </p:sp>
      <p:sp>
        <p:nvSpPr>
          <p:cNvPr id="3" name="文字方塊 2"/>
          <p:cNvSpPr txBox="1"/>
          <p:nvPr/>
        </p:nvSpPr>
        <p:spPr>
          <a:xfrm>
            <a:off x="683568" y="3573016"/>
            <a:ext cx="5389617" cy="193899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zh-TW" altLang="en-US" sz="3000" dirty="0" smtClean="0"/>
              <a:t>提示</a:t>
            </a:r>
            <a:r>
              <a:rPr lang="en-US" altLang="zh-TW" sz="3000" dirty="0" smtClean="0"/>
              <a:t>:</a:t>
            </a:r>
          </a:p>
          <a:p>
            <a:r>
              <a:rPr lang="en-US" altLang="zh-TW" sz="3000" dirty="0" smtClean="0"/>
              <a:t>1.</a:t>
            </a:r>
            <a:r>
              <a:rPr lang="zh-TW" altLang="en-US" sz="3000" dirty="0" smtClean="0"/>
              <a:t>依據反射定律</a:t>
            </a:r>
            <a:r>
              <a:rPr lang="en-US" altLang="zh-TW" sz="3000" dirty="0" smtClean="0"/>
              <a:t>:</a:t>
            </a:r>
            <a:r>
              <a:rPr lang="zh-TW" altLang="en-US" sz="3000" dirty="0" smtClean="0"/>
              <a:t>入射角</a:t>
            </a:r>
            <a:r>
              <a:rPr lang="en-US" altLang="zh-TW" sz="3000" dirty="0" smtClean="0"/>
              <a:t>=</a:t>
            </a:r>
            <a:r>
              <a:rPr lang="zh-TW" altLang="en-US" sz="3000" dirty="0" smtClean="0"/>
              <a:t>反射角</a:t>
            </a:r>
            <a:endParaRPr lang="en-US" altLang="zh-TW" sz="3000" dirty="0" smtClean="0"/>
          </a:p>
          <a:p>
            <a:r>
              <a:rPr lang="en-US" altLang="zh-TW" sz="3000" dirty="0" smtClean="0"/>
              <a:t>2.</a:t>
            </a:r>
            <a:r>
              <a:rPr lang="zh-TW" altLang="en-US" sz="3000" dirty="0" smtClean="0"/>
              <a:t>法線會垂直反射面</a:t>
            </a:r>
            <a:endParaRPr lang="en-US" altLang="zh-TW" sz="3000" dirty="0" smtClean="0"/>
          </a:p>
          <a:p>
            <a:r>
              <a:rPr lang="en-US" altLang="zh-TW" sz="3000" dirty="0" smtClean="0"/>
              <a:t>3.</a:t>
            </a:r>
            <a:r>
              <a:rPr lang="zh-TW" altLang="en-US" sz="3000" dirty="0" smtClean="0"/>
              <a:t>畫圖</a:t>
            </a:r>
            <a:endParaRPr lang="zh-TW" altLang="en-US" sz="3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95536" y="2348880"/>
            <a:ext cx="8229600" cy="1143000"/>
          </a:xfrm>
        </p:spPr>
        <p:txBody>
          <a:bodyPr>
            <a:normAutofit fontScale="90000"/>
          </a:bodyPr>
          <a:lstStyle/>
          <a:p>
            <a:pPr algn="l" eaLnBrk="0" hangingPunct="0"/>
            <a:r>
              <a:rPr lang="en-US" altLang="zh-TW" sz="3300" dirty="0" smtClean="0"/>
              <a:t>8.</a:t>
            </a:r>
            <a:r>
              <a:rPr lang="zh-TW" altLang="zh-TW" sz="3300" dirty="0" smtClean="0"/>
              <a:t>下列各圖中，</a:t>
            </a:r>
            <a:r>
              <a:rPr lang="en-US" altLang="zh-TW" sz="3300" dirty="0" smtClean="0"/>
              <a:t>AB</a:t>
            </a:r>
            <a:r>
              <a:rPr lang="zh-TW" altLang="zh-TW" sz="3300" dirty="0" smtClean="0"/>
              <a:t>　的成像何者正確？</a:t>
            </a:r>
            <a:br>
              <a:rPr lang="zh-TW" altLang="zh-TW" sz="3300" dirty="0" smtClean="0"/>
            </a:br>
            <a:r>
              <a:rPr lang="en-US" altLang="zh-TW" sz="3300" dirty="0" smtClean="0"/>
              <a:t>(</a:t>
            </a:r>
            <a:r>
              <a:rPr lang="zh-TW" altLang="zh-TW" sz="3300" dirty="0" smtClean="0"/>
              <a:t>Ａ</a:t>
            </a:r>
            <a:r>
              <a:rPr lang="en-US" altLang="zh-TW" sz="3300" dirty="0" smtClean="0"/>
              <a:t>)</a:t>
            </a:r>
            <a:r>
              <a:rPr lang="zh-TW" altLang="zh-TW" sz="3300" dirty="0" smtClean="0"/>
              <a:t>　</a:t>
            </a:r>
            <a:r>
              <a:rPr lang="en-US" altLang="zh-TW" sz="3300" dirty="0" smtClean="0"/>
              <a:t> </a:t>
            </a:r>
            <a:r>
              <a:rPr lang="zh-TW" altLang="zh-TW" sz="3300" dirty="0" smtClean="0"/>
              <a:t>　</a:t>
            </a:r>
            <a:r>
              <a:rPr lang="en-US" altLang="zh-TW" sz="3300" dirty="0" smtClean="0"/>
              <a:t>                    (</a:t>
            </a:r>
            <a:r>
              <a:rPr lang="zh-TW" altLang="zh-TW" sz="3300" dirty="0" smtClean="0"/>
              <a:t>Ｂ</a:t>
            </a:r>
            <a:r>
              <a:rPr lang="en-US" altLang="zh-TW" sz="3300" dirty="0" smtClean="0"/>
              <a:t>)</a:t>
            </a:r>
            <a:r>
              <a:rPr lang="zh-TW" altLang="zh-TW" sz="3300" dirty="0" smtClean="0"/>
              <a:t>　</a:t>
            </a:r>
            <a:r>
              <a:rPr lang="en-US" altLang="zh-TW" sz="3300" dirty="0" smtClean="0"/>
              <a:t> </a:t>
            </a:r>
            <a:r>
              <a:rPr lang="zh-TW" altLang="zh-TW" sz="3300" dirty="0" smtClean="0"/>
              <a:t>　</a:t>
            </a:r>
            <a:r>
              <a:rPr lang="en-US" altLang="zh-TW" sz="3300" dirty="0" smtClean="0"/>
              <a:t/>
            </a:r>
            <a:br>
              <a:rPr lang="en-US" altLang="zh-TW" sz="3300" dirty="0" smtClean="0"/>
            </a:br>
            <a:r>
              <a:rPr lang="en-US" altLang="zh-TW" sz="3300" dirty="0" smtClean="0"/>
              <a:t/>
            </a:r>
            <a:br>
              <a:rPr lang="en-US" altLang="zh-TW" sz="3300" dirty="0" smtClean="0"/>
            </a:br>
            <a:r>
              <a:rPr lang="en-US" altLang="zh-TW" sz="3300" dirty="0" smtClean="0"/>
              <a:t/>
            </a:r>
            <a:br>
              <a:rPr lang="en-US" altLang="zh-TW" sz="3300" dirty="0" smtClean="0"/>
            </a:br>
            <a:r>
              <a:rPr lang="en-US" altLang="zh-TW" sz="3300" dirty="0" smtClean="0"/>
              <a:t/>
            </a:r>
            <a:br>
              <a:rPr lang="en-US" altLang="zh-TW" sz="3300" dirty="0" smtClean="0"/>
            </a:br>
            <a:r>
              <a:rPr lang="en-US" altLang="zh-TW" sz="3300" dirty="0" smtClean="0"/>
              <a:t>(</a:t>
            </a:r>
            <a:r>
              <a:rPr lang="zh-TW" altLang="zh-TW" sz="3300" dirty="0" smtClean="0"/>
              <a:t>Ｃ</a:t>
            </a:r>
            <a:r>
              <a:rPr lang="en-US" altLang="zh-TW" sz="3300" dirty="0" smtClean="0"/>
              <a:t>)</a:t>
            </a:r>
            <a:r>
              <a:rPr lang="zh-TW" altLang="zh-TW" sz="3300" dirty="0" smtClean="0"/>
              <a:t>　</a:t>
            </a:r>
            <a:r>
              <a:rPr lang="en-US" altLang="zh-TW" sz="3300" dirty="0" smtClean="0"/>
              <a:t> </a:t>
            </a:r>
            <a:r>
              <a:rPr lang="zh-TW" altLang="zh-TW" sz="3300" dirty="0" smtClean="0"/>
              <a:t>　</a:t>
            </a:r>
            <a:r>
              <a:rPr lang="en-US" altLang="zh-TW" sz="3300" dirty="0" smtClean="0"/>
              <a:t>                     (</a:t>
            </a:r>
            <a:r>
              <a:rPr lang="zh-TW" altLang="zh-TW" sz="3300" dirty="0" smtClean="0"/>
              <a:t>Ｄ</a:t>
            </a:r>
            <a:r>
              <a:rPr lang="en-US" altLang="zh-TW" sz="3300" dirty="0" smtClean="0"/>
              <a:t>)</a:t>
            </a:r>
            <a:r>
              <a:rPr lang="zh-TW" altLang="zh-TW" sz="3300" dirty="0" smtClean="0"/>
              <a:t>　</a:t>
            </a:r>
            <a:r>
              <a:rPr lang="en-US" altLang="zh-TW" dirty="0" smtClean="0"/>
              <a:t> </a:t>
            </a:r>
            <a:r>
              <a:rPr lang="zh-TW" altLang="zh-TW" dirty="0" smtClean="0"/>
              <a:t/>
            </a:r>
            <a:br>
              <a:rPr lang="zh-TW" altLang="zh-TW" dirty="0" smtClean="0"/>
            </a:br>
            <a:endParaRPr lang="zh-TW" altLang="en-US" dirty="0"/>
          </a:p>
        </p:txBody>
      </p:sp>
      <p:pic>
        <p:nvPicPr>
          <p:cNvPr id="4" name="圖片 3" descr="4-13"/>
          <p:cNvPicPr/>
          <p:nvPr/>
        </p:nvPicPr>
        <p:blipFill>
          <a:blip r:embed="rId2" cstate="print"/>
          <a:srcRect/>
          <a:stretch>
            <a:fillRect/>
          </a:stretch>
        </p:blipFill>
        <p:spPr bwMode="auto">
          <a:xfrm>
            <a:off x="1115616" y="2060848"/>
            <a:ext cx="1872208" cy="1080120"/>
          </a:xfrm>
          <a:prstGeom prst="rect">
            <a:avLst/>
          </a:prstGeom>
          <a:noFill/>
          <a:ln w="9525">
            <a:noFill/>
            <a:miter lim="800000"/>
            <a:headEnd/>
            <a:tailEnd/>
          </a:ln>
        </p:spPr>
      </p:pic>
      <p:pic>
        <p:nvPicPr>
          <p:cNvPr id="5" name="圖片 4" descr="4-14"/>
          <p:cNvPicPr/>
          <p:nvPr/>
        </p:nvPicPr>
        <p:blipFill>
          <a:blip r:embed="rId3" cstate="print"/>
          <a:srcRect/>
          <a:stretch>
            <a:fillRect/>
          </a:stretch>
        </p:blipFill>
        <p:spPr bwMode="auto">
          <a:xfrm>
            <a:off x="4499992" y="2132856"/>
            <a:ext cx="1656184" cy="1080120"/>
          </a:xfrm>
          <a:prstGeom prst="rect">
            <a:avLst/>
          </a:prstGeom>
          <a:noFill/>
          <a:ln w="9525">
            <a:noFill/>
            <a:miter lim="800000"/>
            <a:headEnd/>
            <a:tailEnd/>
          </a:ln>
        </p:spPr>
      </p:pic>
      <p:pic>
        <p:nvPicPr>
          <p:cNvPr id="6" name="圖片 5" descr="4-15"/>
          <p:cNvPicPr/>
          <p:nvPr/>
        </p:nvPicPr>
        <p:blipFill>
          <a:blip r:embed="rId4" cstate="print"/>
          <a:srcRect/>
          <a:stretch>
            <a:fillRect/>
          </a:stretch>
        </p:blipFill>
        <p:spPr bwMode="auto">
          <a:xfrm>
            <a:off x="1331640" y="4149080"/>
            <a:ext cx="1800200" cy="1152128"/>
          </a:xfrm>
          <a:prstGeom prst="rect">
            <a:avLst/>
          </a:prstGeom>
          <a:noFill/>
          <a:ln w="9525">
            <a:noFill/>
            <a:miter lim="800000"/>
            <a:headEnd/>
            <a:tailEnd/>
          </a:ln>
        </p:spPr>
      </p:pic>
      <p:pic>
        <p:nvPicPr>
          <p:cNvPr id="7" name="圖片 6" descr="4-16"/>
          <p:cNvPicPr/>
          <p:nvPr/>
        </p:nvPicPr>
        <p:blipFill>
          <a:blip r:embed="rId5" cstate="print"/>
          <a:srcRect/>
          <a:stretch>
            <a:fillRect/>
          </a:stretch>
        </p:blipFill>
        <p:spPr bwMode="auto">
          <a:xfrm>
            <a:off x="4427984" y="4077072"/>
            <a:ext cx="1584176" cy="1008112"/>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23528" y="1700808"/>
            <a:ext cx="8229600" cy="1143000"/>
          </a:xfrm>
        </p:spPr>
        <p:txBody>
          <a:bodyPr>
            <a:normAutofit fontScale="90000"/>
          </a:bodyPr>
          <a:lstStyle/>
          <a:p>
            <a:pPr algn="l" eaLnBrk="0" hangingPunct="0"/>
            <a:r>
              <a:rPr lang="en-US" altLang="zh-TW" sz="3300" dirty="0" smtClean="0"/>
              <a:t>8.</a:t>
            </a:r>
            <a:r>
              <a:rPr lang="zh-TW" altLang="zh-TW" sz="3300" dirty="0" smtClean="0"/>
              <a:t>下列各圖中，</a:t>
            </a:r>
            <a:r>
              <a:rPr lang="en-US" altLang="zh-TW" sz="3300" dirty="0" smtClean="0"/>
              <a:t>AB</a:t>
            </a:r>
            <a:r>
              <a:rPr lang="zh-TW" altLang="zh-TW" sz="3300" dirty="0" smtClean="0"/>
              <a:t>　的成像何者正確？</a:t>
            </a:r>
            <a:br>
              <a:rPr lang="zh-TW" altLang="zh-TW" sz="3300" dirty="0" smtClean="0"/>
            </a:br>
            <a:r>
              <a:rPr lang="en-US" altLang="zh-TW" sz="3300" dirty="0" smtClean="0"/>
              <a:t>(</a:t>
            </a:r>
            <a:r>
              <a:rPr lang="zh-TW" altLang="zh-TW" sz="3300" dirty="0" smtClean="0"/>
              <a:t>Ａ</a:t>
            </a:r>
            <a:r>
              <a:rPr lang="en-US" altLang="zh-TW" sz="3300" dirty="0" smtClean="0"/>
              <a:t>)</a:t>
            </a:r>
            <a:r>
              <a:rPr lang="zh-TW" altLang="zh-TW" sz="3300" dirty="0" smtClean="0"/>
              <a:t>　</a:t>
            </a:r>
            <a:r>
              <a:rPr lang="en-US" altLang="zh-TW" sz="3300" dirty="0" smtClean="0"/>
              <a:t> </a:t>
            </a:r>
            <a:r>
              <a:rPr lang="zh-TW" altLang="zh-TW" sz="3300" dirty="0" smtClean="0"/>
              <a:t>　</a:t>
            </a:r>
            <a:r>
              <a:rPr lang="en-US" altLang="zh-TW" sz="3300" dirty="0" smtClean="0"/>
              <a:t>                    (</a:t>
            </a:r>
            <a:r>
              <a:rPr lang="zh-TW" altLang="zh-TW" sz="3300" dirty="0" smtClean="0"/>
              <a:t>Ｂ</a:t>
            </a:r>
            <a:r>
              <a:rPr lang="en-US" altLang="zh-TW" sz="3300" dirty="0" smtClean="0"/>
              <a:t>)</a:t>
            </a:r>
            <a:r>
              <a:rPr lang="zh-TW" altLang="zh-TW" sz="3300" dirty="0" smtClean="0"/>
              <a:t>　</a:t>
            </a:r>
            <a:r>
              <a:rPr lang="en-US" altLang="zh-TW" sz="3300" dirty="0" smtClean="0"/>
              <a:t> </a:t>
            </a:r>
            <a:r>
              <a:rPr lang="zh-TW" altLang="zh-TW" sz="3300" dirty="0" smtClean="0"/>
              <a:t>　</a:t>
            </a:r>
            <a:r>
              <a:rPr lang="en-US" altLang="zh-TW" sz="3300" dirty="0" smtClean="0"/>
              <a:t/>
            </a:r>
            <a:br>
              <a:rPr lang="en-US" altLang="zh-TW" sz="3300" dirty="0" smtClean="0"/>
            </a:br>
            <a:r>
              <a:rPr lang="en-US" altLang="zh-TW" sz="3300" dirty="0" smtClean="0"/>
              <a:t/>
            </a:r>
            <a:br>
              <a:rPr lang="en-US" altLang="zh-TW" sz="3300" dirty="0" smtClean="0"/>
            </a:br>
            <a:r>
              <a:rPr lang="en-US" altLang="zh-TW" sz="3300" dirty="0" smtClean="0"/>
              <a:t/>
            </a:r>
            <a:br>
              <a:rPr lang="en-US" altLang="zh-TW" sz="3300" dirty="0" smtClean="0"/>
            </a:br>
            <a:r>
              <a:rPr lang="en-US" altLang="zh-TW" sz="3300" dirty="0" smtClean="0"/>
              <a:t/>
            </a:r>
            <a:br>
              <a:rPr lang="en-US" altLang="zh-TW" sz="3300" dirty="0" smtClean="0"/>
            </a:br>
            <a:r>
              <a:rPr lang="en-US" altLang="zh-TW" sz="3300" dirty="0" smtClean="0"/>
              <a:t>(</a:t>
            </a:r>
            <a:r>
              <a:rPr lang="zh-TW" altLang="zh-TW" sz="3300" dirty="0" smtClean="0"/>
              <a:t>Ｃ</a:t>
            </a:r>
            <a:r>
              <a:rPr lang="en-US" altLang="zh-TW" sz="3300" dirty="0" smtClean="0"/>
              <a:t>)</a:t>
            </a:r>
            <a:r>
              <a:rPr lang="zh-TW" altLang="zh-TW" sz="3300" dirty="0" smtClean="0"/>
              <a:t>　</a:t>
            </a:r>
            <a:r>
              <a:rPr lang="en-US" altLang="zh-TW" sz="3300" dirty="0" smtClean="0"/>
              <a:t> </a:t>
            </a:r>
            <a:r>
              <a:rPr lang="zh-TW" altLang="zh-TW" sz="3300" dirty="0" smtClean="0"/>
              <a:t>　</a:t>
            </a:r>
            <a:r>
              <a:rPr lang="en-US" altLang="zh-TW" sz="3300" dirty="0" smtClean="0"/>
              <a:t>                     (</a:t>
            </a:r>
            <a:r>
              <a:rPr lang="zh-TW" altLang="zh-TW" sz="3300" dirty="0" smtClean="0"/>
              <a:t>Ｄ</a:t>
            </a:r>
            <a:r>
              <a:rPr lang="en-US" altLang="zh-TW" sz="3300" dirty="0" smtClean="0"/>
              <a:t>)</a:t>
            </a:r>
            <a:r>
              <a:rPr lang="zh-TW" altLang="zh-TW" sz="3300" dirty="0" smtClean="0"/>
              <a:t>　</a:t>
            </a:r>
            <a:r>
              <a:rPr lang="en-US" altLang="zh-TW" dirty="0" smtClean="0"/>
              <a:t> </a:t>
            </a:r>
            <a:r>
              <a:rPr lang="zh-TW" altLang="zh-TW" dirty="0" smtClean="0"/>
              <a:t/>
            </a:r>
            <a:br>
              <a:rPr lang="zh-TW" altLang="zh-TW" dirty="0" smtClean="0"/>
            </a:br>
            <a:endParaRPr lang="zh-TW" altLang="en-US" dirty="0"/>
          </a:p>
        </p:txBody>
      </p:sp>
      <p:pic>
        <p:nvPicPr>
          <p:cNvPr id="4" name="圖片 3" descr="4-13"/>
          <p:cNvPicPr/>
          <p:nvPr/>
        </p:nvPicPr>
        <p:blipFill>
          <a:blip r:embed="rId2" cstate="print"/>
          <a:srcRect/>
          <a:stretch>
            <a:fillRect/>
          </a:stretch>
        </p:blipFill>
        <p:spPr bwMode="auto">
          <a:xfrm>
            <a:off x="1115616" y="1484784"/>
            <a:ext cx="1872208" cy="1080120"/>
          </a:xfrm>
          <a:prstGeom prst="rect">
            <a:avLst/>
          </a:prstGeom>
          <a:noFill/>
          <a:ln w="9525">
            <a:noFill/>
            <a:miter lim="800000"/>
            <a:headEnd/>
            <a:tailEnd/>
          </a:ln>
        </p:spPr>
      </p:pic>
      <p:pic>
        <p:nvPicPr>
          <p:cNvPr id="5" name="圖片 4" descr="4-14"/>
          <p:cNvPicPr/>
          <p:nvPr/>
        </p:nvPicPr>
        <p:blipFill>
          <a:blip r:embed="rId3" cstate="print"/>
          <a:srcRect/>
          <a:stretch>
            <a:fillRect/>
          </a:stretch>
        </p:blipFill>
        <p:spPr bwMode="auto">
          <a:xfrm>
            <a:off x="4499992" y="1484784"/>
            <a:ext cx="1656184" cy="1080120"/>
          </a:xfrm>
          <a:prstGeom prst="rect">
            <a:avLst/>
          </a:prstGeom>
          <a:noFill/>
          <a:ln w="9525">
            <a:noFill/>
            <a:miter lim="800000"/>
            <a:headEnd/>
            <a:tailEnd/>
          </a:ln>
        </p:spPr>
      </p:pic>
      <p:pic>
        <p:nvPicPr>
          <p:cNvPr id="6" name="圖片 5" descr="4-15"/>
          <p:cNvPicPr/>
          <p:nvPr/>
        </p:nvPicPr>
        <p:blipFill>
          <a:blip r:embed="rId4" cstate="print"/>
          <a:srcRect/>
          <a:stretch>
            <a:fillRect/>
          </a:stretch>
        </p:blipFill>
        <p:spPr bwMode="auto">
          <a:xfrm>
            <a:off x="1331640" y="3429000"/>
            <a:ext cx="1800200" cy="1152128"/>
          </a:xfrm>
          <a:prstGeom prst="rect">
            <a:avLst/>
          </a:prstGeom>
          <a:noFill/>
          <a:ln w="9525">
            <a:noFill/>
            <a:miter lim="800000"/>
            <a:headEnd/>
            <a:tailEnd/>
          </a:ln>
        </p:spPr>
      </p:pic>
      <p:pic>
        <p:nvPicPr>
          <p:cNvPr id="7" name="圖片 6" descr="4-16"/>
          <p:cNvPicPr/>
          <p:nvPr/>
        </p:nvPicPr>
        <p:blipFill>
          <a:blip r:embed="rId5" cstate="print"/>
          <a:srcRect/>
          <a:stretch>
            <a:fillRect/>
          </a:stretch>
        </p:blipFill>
        <p:spPr bwMode="auto">
          <a:xfrm>
            <a:off x="4427984" y="3429000"/>
            <a:ext cx="1584176" cy="1008112"/>
          </a:xfrm>
          <a:prstGeom prst="rect">
            <a:avLst/>
          </a:prstGeom>
          <a:noFill/>
          <a:ln w="9525">
            <a:noFill/>
            <a:miter lim="800000"/>
            <a:headEnd/>
            <a:tailEnd/>
          </a:ln>
        </p:spPr>
      </p:pic>
      <p:sp>
        <p:nvSpPr>
          <p:cNvPr id="8" name="文字方塊 7"/>
          <p:cNvSpPr txBox="1"/>
          <p:nvPr/>
        </p:nvSpPr>
        <p:spPr>
          <a:xfrm>
            <a:off x="1115616" y="4869160"/>
            <a:ext cx="7488832" cy="129266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zh-TW" altLang="en-US" sz="3000" dirty="0" smtClean="0"/>
              <a:t>提示</a:t>
            </a:r>
            <a:r>
              <a:rPr lang="en-US" altLang="zh-TW" sz="3000" dirty="0" smtClean="0"/>
              <a:t>:</a:t>
            </a:r>
            <a:r>
              <a:rPr lang="zh-TW" altLang="en-US" sz="3000" dirty="0" smtClean="0"/>
              <a:t>平面鏡之成像性質為大小相等，方向相反，物距</a:t>
            </a:r>
            <a:r>
              <a:rPr lang="en-US" altLang="zh-TW" sz="3000" dirty="0" smtClean="0"/>
              <a:t>=</a:t>
            </a:r>
            <a:r>
              <a:rPr lang="zh-TW" altLang="en-US" sz="3000" dirty="0" smtClean="0"/>
              <a:t>像距</a:t>
            </a:r>
            <a:endParaRPr lang="en-US" altLang="zh-TW" sz="3000" dirty="0" smtClean="0"/>
          </a:p>
          <a:p>
            <a:endParaRPr lang="zh-TW"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1556792"/>
            <a:ext cx="8229600" cy="1143000"/>
          </a:xfrm>
        </p:spPr>
        <p:txBody>
          <a:bodyPr>
            <a:normAutofit fontScale="90000"/>
          </a:bodyPr>
          <a:lstStyle/>
          <a:p>
            <a:pPr algn="l" eaLnBrk="0" hangingPunct="0"/>
            <a:r>
              <a:rPr lang="en-US" altLang="zh-TW" dirty="0" smtClean="0"/>
              <a:t>9.</a:t>
            </a:r>
            <a:r>
              <a:rPr lang="zh-TW" altLang="zh-TW" dirty="0" smtClean="0"/>
              <a:t>汽車的後視鏡及道路轉彎處的反光鏡皆使用下列哪一種</a:t>
            </a:r>
            <a:r>
              <a:rPr lang="zh-TW" altLang="en-US" dirty="0" smtClean="0"/>
              <a:t>光學儀器來增大視野</a:t>
            </a:r>
            <a:r>
              <a:rPr lang="zh-TW" altLang="zh-TW" dirty="0" smtClean="0"/>
              <a:t>？</a:t>
            </a:r>
            <a:br>
              <a:rPr lang="zh-TW" altLang="zh-TW" dirty="0" smtClean="0"/>
            </a:br>
            <a:r>
              <a:rPr lang="en-US" altLang="zh-TW" dirty="0" smtClean="0"/>
              <a:t>(</a:t>
            </a:r>
            <a:r>
              <a:rPr lang="zh-TW" altLang="zh-TW" dirty="0" smtClean="0"/>
              <a:t>Ａ</a:t>
            </a:r>
            <a:r>
              <a:rPr lang="en-US" altLang="zh-TW" dirty="0" smtClean="0"/>
              <a:t>)</a:t>
            </a:r>
            <a:r>
              <a:rPr lang="zh-TW" altLang="zh-TW" dirty="0" smtClean="0"/>
              <a:t>平面鏡　</a:t>
            </a:r>
            <a:r>
              <a:rPr lang="en-US" altLang="zh-TW" dirty="0" smtClean="0"/>
              <a:t>(</a:t>
            </a:r>
            <a:r>
              <a:rPr lang="zh-TW" altLang="zh-TW" dirty="0" smtClean="0"/>
              <a:t>Ｂ</a:t>
            </a:r>
            <a:r>
              <a:rPr lang="en-US" altLang="zh-TW" dirty="0" smtClean="0"/>
              <a:t>)</a:t>
            </a:r>
            <a:r>
              <a:rPr lang="zh-TW" altLang="zh-TW" dirty="0" smtClean="0"/>
              <a:t>凹面鏡　</a:t>
            </a:r>
            <a:r>
              <a:rPr lang="en-US" altLang="zh-TW" dirty="0" smtClean="0"/>
              <a:t>(</a:t>
            </a:r>
            <a:r>
              <a:rPr lang="zh-TW" altLang="zh-TW" dirty="0" smtClean="0"/>
              <a:t>Ｃ</a:t>
            </a:r>
            <a:r>
              <a:rPr lang="en-US" altLang="zh-TW" dirty="0" smtClean="0"/>
              <a:t>)</a:t>
            </a:r>
            <a:r>
              <a:rPr lang="zh-TW" altLang="zh-TW" dirty="0" smtClean="0"/>
              <a:t>凸面鏡　</a:t>
            </a:r>
            <a:r>
              <a:rPr lang="en-US" altLang="zh-TW" dirty="0" smtClean="0"/>
              <a:t>(</a:t>
            </a:r>
            <a:r>
              <a:rPr lang="zh-TW" altLang="zh-TW" dirty="0" smtClean="0"/>
              <a:t>Ｄ</a:t>
            </a:r>
            <a:r>
              <a:rPr lang="en-US" altLang="zh-TW" dirty="0" smtClean="0"/>
              <a:t>)</a:t>
            </a:r>
            <a:r>
              <a:rPr lang="zh-TW" altLang="zh-TW" dirty="0" smtClean="0"/>
              <a:t>凸透鏡。</a:t>
            </a:r>
            <a:endParaRPr lang="zh-TW" altLang="en-US" dirty="0"/>
          </a:p>
        </p:txBody>
      </p:sp>
      <p:pic>
        <p:nvPicPr>
          <p:cNvPr id="1026" name="Picture 2"/>
          <p:cNvPicPr>
            <a:picLocks noChangeAspect="1" noChangeArrowheads="1"/>
          </p:cNvPicPr>
          <p:nvPr/>
        </p:nvPicPr>
        <p:blipFill>
          <a:blip r:embed="rId2" cstate="print"/>
          <a:srcRect/>
          <a:stretch>
            <a:fillRect/>
          </a:stretch>
        </p:blipFill>
        <p:spPr bwMode="auto">
          <a:xfrm>
            <a:off x="6228184" y="4005064"/>
            <a:ext cx="1440160" cy="2304256"/>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1556792"/>
            <a:ext cx="8229600" cy="1143000"/>
          </a:xfrm>
        </p:spPr>
        <p:txBody>
          <a:bodyPr>
            <a:normAutofit fontScale="90000"/>
          </a:bodyPr>
          <a:lstStyle/>
          <a:p>
            <a:pPr algn="l" eaLnBrk="0" hangingPunct="0"/>
            <a:r>
              <a:rPr lang="en-US" altLang="zh-TW" dirty="0" smtClean="0"/>
              <a:t>9.</a:t>
            </a:r>
            <a:r>
              <a:rPr lang="zh-TW" altLang="zh-TW" dirty="0" smtClean="0"/>
              <a:t>汽車的後視鏡及道路轉彎處的反光鏡皆使用下列哪一種</a:t>
            </a:r>
            <a:r>
              <a:rPr lang="zh-TW" altLang="en-US" dirty="0" smtClean="0"/>
              <a:t>光學儀器來增大視野</a:t>
            </a:r>
            <a:r>
              <a:rPr lang="zh-TW" altLang="zh-TW" dirty="0" smtClean="0"/>
              <a:t>？</a:t>
            </a:r>
            <a:br>
              <a:rPr lang="zh-TW" altLang="zh-TW" dirty="0" smtClean="0"/>
            </a:br>
            <a:r>
              <a:rPr lang="en-US" altLang="zh-TW" dirty="0" smtClean="0"/>
              <a:t>(</a:t>
            </a:r>
            <a:r>
              <a:rPr lang="zh-TW" altLang="zh-TW" dirty="0" smtClean="0"/>
              <a:t>Ａ</a:t>
            </a:r>
            <a:r>
              <a:rPr lang="en-US" altLang="zh-TW" dirty="0" smtClean="0"/>
              <a:t>)</a:t>
            </a:r>
            <a:r>
              <a:rPr lang="zh-TW" altLang="zh-TW" dirty="0" smtClean="0"/>
              <a:t>平面鏡　</a:t>
            </a:r>
            <a:r>
              <a:rPr lang="en-US" altLang="zh-TW" dirty="0" smtClean="0"/>
              <a:t>(</a:t>
            </a:r>
            <a:r>
              <a:rPr lang="zh-TW" altLang="zh-TW" dirty="0" smtClean="0"/>
              <a:t>Ｂ</a:t>
            </a:r>
            <a:r>
              <a:rPr lang="en-US" altLang="zh-TW" dirty="0" smtClean="0"/>
              <a:t>)</a:t>
            </a:r>
            <a:r>
              <a:rPr lang="zh-TW" altLang="zh-TW" dirty="0" smtClean="0"/>
              <a:t>凹面鏡　</a:t>
            </a:r>
            <a:r>
              <a:rPr lang="en-US" altLang="zh-TW" dirty="0" smtClean="0"/>
              <a:t>(</a:t>
            </a:r>
            <a:r>
              <a:rPr lang="zh-TW" altLang="zh-TW" dirty="0" smtClean="0"/>
              <a:t>Ｃ</a:t>
            </a:r>
            <a:r>
              <a:rPr lang="en-US" altLang="zh-TW" dirty="0" smtClean="0"/>
              <a:t>)</a:t>
            </a:r>
            <a:r>
              <a:rPr lang="zh-TW" altLang="zh-TW" dirty="0" smtClean="0"/>
              <a:t>凸面鏡　</a:t>
            </a:r>
            <a:r>
              <a:rPr lang="en-US" altLang="zh-TW" dirty="0" smtClean="0"/>
              <a:t>(</a:t>
            </a:r>
            <a:r>
              <a:rPr lang="zh-TW" altLang="zh-TW" dirty="0" smtClean="0"/>
              <a:t>Ｄ</a:t>
            </a:r>
            <a:r>
              <a:rPr lang="en-US" altLang="zh-TW" dirty="0" smtClean="0"/>
              <a:t>)</a:t>
            </a:r>
            <a:r>
              <a:rPr lang="zh-TW" altLang="zh-TW" dirty="0" smtClean="0"/>
              <a:t>凸透鏡。</a:t>
            </a:r>
            <a:endParaRPr lang="zh-TW" altLang="en-US" dirty="0"/>
          </a:p>
        </p:txBody>
      </p:sp>
      <p:pic>
        <p:nvPicPr>
          <p:cNvPr id="1026" name="Picture 2"/>
          <p:cNvPicPr>
            <a:picLocks noChangeAspect="1" noChangeArrowheads="1"/>
          </p:cNvPicPr>
          <p:nvPr/>
        </p:nvPicPr>
        <p:blipFill>
          <a:blip r:embed="rId2" cstate="print"/>
          <a:srcRect/>
          <a:stretch>
            <a:fillRect/>
          </a:stretch>
        </p:blipFill>
        <p:spPr bwMode="auto">
          <a:xfrm>
            <a:off x="6228184" y="4005064"/>
            <a:ext cx="1440160" cy="2304256"/>
          </a:xfrm>
          <a:prstGeom prst="rect">
            <a:avLst/>
          </a:prstGeom>
          <a:noFill/>
          <a:ln w="9525">
            <a:noFill/>
            <a:miter lim="800000"/>
            <a:headEnd/>
            <a:tailEnd/>
          </a:ln>
        </p:spPr>
      </p:pic>
      <p:sp>
        <p:nvSpPr>
          <p:cNvPr id="4" name="矩形 3"/>
          <p:cNvSpPr/>
          <p:nvPr/>
        </p:nvSpPr>
        <p:spPr>
          <a:xfrm>
            <a:off x="683568" y="3789040"/>
            <a:ext cx="4896544" cy="2862322"/>
          </a:xfrm>
          <a:prstGeom prst="rect">
            <a:avLst/>
          </a:prstGeom>
        </p:spPr>
        <p:txBody>
          <a:bodyPr wrap="square">
            <a:spAutoFit/>
          </a:bodyPr>
          <a:lstStyle/>
          <a:p>
            <a:r>
              <a:rPr lang="zh-TW" altLang="en-US" sz="3000" dirty="0" smtClean="0"/>
              <a:t>提示</a:t>
            </a:r>
            <a:r>
              <a:rPr lang="en-US" altLang="zh-TW" sz="3000" dirty="0" smtClean="0"/>
              <a:t>:</a:t>
            </a:r>
            <a:r>
              <a:rPr lang="zh-TW" altLang="en-US" sz="3000" dirty="0" smtClean="0"/>
              <a:t>光學儀器的成像描述</a:t>
            </a:r>
            <a:r>
              <a:rPr lang="en-US" altLang="zh-TW" sz="3000" dirty="0" smtClean="0"/>
              <a:t>(</a:t>
            </a:r>
            <a:r>
              <a:rPr lang="zh-TW" altLang="zh-TW" sz="3000" dirty="0" smtClean="0"/>
              <a:t>Ａ</a:t>
            </a:r>
            <a:r>
              <a:rPr lang="en-US" altLang="zh-TW" sz="3000" dirty="0" smtClean="0"/>
              <a:t>)</a:t>
            </a:r>
            <a:r>
              <a:rPr lang="zh-TW" altLang="zh-TW" sz="3000" dirty="0" smtClean="0"/>
              <a:t>平面鏡──可成正立等大虛像　</a:t>
            </a:r>
            <a:r>
              <a:rPr lang="en-US" altLang="zh-TW" sz="3000" dirty="0" smtClean="0"/>
              <a:t>(</a:t>
            </a:r>
            <a:r>
              <a:rPr lang="zh-TW" altLang="zh-TW" sz="3000" dirty="0" smtClean="0"/>
              <a:t>Ｂ</a:t>
            </a:r>
            <a:r>
              <a:rPr lang="en-US" altLang="zh-TW" sz="3000" dirty="0" smtClean="0"/>
              <a:t>)</a:t>
            </a:r>
            <a:r>
              <a:rPr lang="zh-TW" altLang="zh-TW" sz="3000" dirty="0" smtClean="0"/>
              <a:t>凹面鏡──可能成正立放大虛像　</a:t>
            </a:r>
            <a:r>
              <a:rPr lang="en-US" altLang="zh-TW" sz="3000" dirty="0" smtClean="0"/>
              <a:t>(</a:t>
            </a:r>
            <a:r>
              <a:rPr lang="zh-TW" altLang="zh-TW" sz="3000" dirty="0" smtClean="0"/>
              <a:t>Ｃ</a:t>
            </a:r>
            <a:r>
              <a:rPr lang="en-US" altLang="zh-TW" sz="3000" dirty="0" smtClean="0"/>
              <a:t>)</a:t>
            </a:r>
            <a:r>
              <a:rPr lang="zh-TW" altLang="zh-TW" sz="3000" dirty="0" smtClean="0"/>
              <a:t>凸面鏡──可能成正立縮小虛像　</a:t>
            </a:r>
            <a:r>
              <a:rPr lang="en-US" altLang="zh-TW" sz="3000" dirty="0" smtClean="0"/>
              <a:t>(</a:t>
            </a:r>
            <a:r>
              <a:rPr lang="zh-TW" altLang="zh-TW" sz="3000" dirty="0" smtClean="0"/>
              <a:t>Ｄ</a:t>
            </a:r>
            <a:r>
              <a:rPr lang="en-US" altLang="zh-TW" sz="3000" dirty="0" smtClean="0"/>
              <a:t>)</a:t>
            </a:r>
            <a:r>
              <a:rPr lang="zh-TW" altLang="en-US" sz="3000" dirty="0" smtClean="0"/>
              <a:t>凸透</a:t>
            </a:r>
            <a:r>
              <a:rPr lang="zh-TW" altLang="zh-TW" sz="3000" dirty="0" smtClean="0"/>
              <a:t> 鏡──可成正立</a:t>
            </a:r>
            <a:r>
              <a:rPr lang="zh-TW" altLang="en-US" sz="3000" dirty="0" smtClean="0"/>
              <a:t>放大</a:t>
            </a:r>
            <a:r>
              <a:rPr lang="zh-TW" altLang="zh-TW" sz="3000" dirty="0" smtClean="0"/>
              <a:t>虛像</a:t>
            </a:r>
            <a:endParaRPr lang="zh-TW" altLang="en-US" sz="3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2146250"/>
          </a:xfrm>
        </p:spPr>
        <p:txBody>
          <a:bodyPr>
            <a:normAutofit fontScale="90000"/>
          </a:bodyPr>
          <a:lstStyle/>
          <a:p>
            <a:pPr algn="l" eaLnBrk="0" hangingPunct="0"/>
            <a:r>
              <a:rPr lang="en-US" altLang="zh-TW" sz="3000" dirty="0" smtClean="0"/>
              <a:t>10.</a:t>
            </a:r>
            <a:r>
              <a:rPr lang="zh-TW" altLang="zh-TW" sz="3200" dirty="0" smtClean="0"/>
              <a:t>手電筒、探照燈等光源是裝在下列哪種鏡子的焦點上？</a:t>
            </a:r>
            <a:br>
              <a:rPr lang="zh-TW" altLang="zh-TW" sz="3200" dirty="0" smtClean="0"/>
            </a:br>
            <a:r>
              <a:rPr lang="en-US" altLang="zh-TW" sz="3200" dirty="0" smtClean="0"/>
              <a:t>(</a:t>
            </a:r>
            <a:r>
              <a:rPr lang="zh-TW" altLang="zh-TW" sz="3200" dirty="0" smtClean="0"/>
              <a:t>Ａ</a:t>
            </a:r>
            <a:r>
              <a:rPr lang="en-US" altLang="zh-TW" sz="3200" dirty="0" smtClean="0"/>
              <a:t>)</a:t>
            </a:r>
            <a:r>
              <a:rPr lang="zh-TW" altLang="zh-TW" sz="3200" dirty="0" smtClean="0"/>
              <a:t>平面鏡　</a:t>
            </a:r>
            <a:r>
              <a:rPr lang="en-US" altLang="zh-TW" sz="3200" dirty="0" smtClean="0"/>
              <a:t>(</a:t>
            </a:r>
            <a:r>
              <a:rPr lang="zh-TW" altLang="zh-TW" sz="3200" dirty="0" smtClean="0"/>
              <a:t>Ｂ</a:t>
            </a:r>
            <a:r>
              <a:rPr lang="en-US" altLang="zh-TW" sz="3200" dirty="0" smtClean="0"/>
              <a:t>)</a:t>
            </a:r>
            <a:r>
              <a:rPr lang="zh-TW" altLang="zh-TW" sz="3200" dirty="0" smtClean="0"/>
              <a:t>凹面鏡　</a:t>
            </a:r>
            <a:r>
              <a:rPr lang="en-US" altLang="zh-TW" sz="3200" dirty="0" smtClean="0"/>
              <a:t>(</a:t>
            </a:r>
            <a:r>
              <a:rPr lang="zh-TW" altLang="zh-TW" sz="3200" dirty="0" smtClean="0"/>
              <a:t>Ｃ</a:t>
            </a:r>
            <a:r>
              <a:rPr lang="en-US" altLang="zh-TW" sz="3200" dirty="0" smtClean="0"/>
              <a:t>)</a:t>
            </a:r>
            <a:r>
              <a:rPr lang="zh-TW" altLang="zh-TW" sz="3200" dirty="0" smtClean="0"/>
              <a:t>凸面鏡　</a:t>
            </a:r>
            <a:r>
              <a:rPr lang="en-US" altLang="zh-TW" sz="3200" dirty="0" smtClean="0"/>
              <a:t>(</a:t>
            </a:r>
            <a:r>
              <a:rPr lang="zh-TW" altLang="zh-TW" sz="3200" dirty="0" smtClean="0"/>
              <a:t>Ｄ</a:t>
            </a:r>
            <a:r>
              <a:rPr lang="en-US" altLang="zh-TW" sz="3200" dirty="0" smtClean="0"/>
              <a:t>)</a:t>
            </a:r>
            <a:r>
              <a:rPr lang="zh-TW" altLang="zh-TW" sz="3200" dirty="0" smtClean="0"/>
              <a:t>凸透鏡。</a:t>
            </a:r>
            <a:br>
              <a:rPr lang="zh-TW" altLang="zh-TW" sz="3200" dirty="0" smtClean="0"/>
            </a:br>
            <a:endParaRPr lang="zh-TW" altLang="en-US" sz="3000" dirty="0"/>
          </a:p>
        </p:txBody>
      </p:sp>
      <p:pic>
        <p:nvPicPr>
          <p:cNvPr id="4098" name="Picture 2"/>
          <p:cNvPicPr>
            <a:picLocks noChangeAspect="1" noChangeArrowheads="1"/>
          </p:cNvPicPr>
          <p:nvPr/>
        </p:nvPicPr>
        <p:blipFill>
          <a:blip r:embed="rId2" cstate="print"/>
          <a:srcRect/>
          <a:stretch>
            <a:fillRect/>
          </a:stretch>
        </p:blipFill>
        <p:spPr bwMode="auto">
          <a:xfrm>
            <a:off x="5148064" y="2492896"/>
            <a:ext cx="1524000" cy="13716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755576" y="3717032"/>
            <a:ext cx="7931224" cy="2409131"/>
          </a:xfrm>
        </p:spPr>
        <p:style>
          <a:lnRef idx="2">
            <a:schemeClr val="dk1"/>
          </a:lnRef>
          <a:fillRef idx="1">
            <a:schemeClr val="lt1"/>
          </a:fillRef>
          <a:effectRef idx="0">
            <a:schemeClr val="dk1"/>
          </a:effectRef>
          <a:fontRef idx="minor">
            <a:schemeClr val="dk1"/>
          </a:fontRef>
        </p:style>
        <p:txBody>
          <a:bodyPr/>
          <a:lstStyle/>
          <a:p>
            <a:pPr>
              <a:buNone/>
            </a:pPr>
            <a:r>
              <a:rPr lang="zh-TW" altLang="en-US" dirty="0" smtClean="0"/>
              <a:t>提示</a:t>
            </a:r>
            <a:r>
              <a:rPr lang="en-US" altLang="zh-TW" dirty="0" smtClean="0"/>
              <a:t>:</a:t>
            </a:r>
            <a:r>
              <a:rPr lang="zh-TW" altLang="en-US" dirty="0" smtClean="0"/>
              <a:t>同學確實對齊後，只能看到前一個同學的肩膀，其他的同學所發出光都被前一個同學擋住。</a:t>
            </a:r>
            <a:endParaRPr lang="en-US" altLang="zh-TW" dirty="0" smtClean="0"/>
          </a:p>
          <a:p>
            <a:pPr>
              <a:buNone/>
            </a:pPr>
            <a:endParaRPr lang="zh-TW" altLang="en-US" dirty="0"/>
          </a:p>
        </p:txBody>
      </p:sp>
      <p:sp>
        <p:nvSpPr>
          <p:cNvPr id="5" name="標題 1"/>
          <p:cNvSpPr txBox="1">
            <a:spLocks/>
          </p:cNvSpPr>
          <p:nvPr/>
        </p:nvSpPr>
        <p:spPr>
          <a:xfrm>
            <a:off x="683568" y="404665"/>
            <a:ext cx="7774632" cy="3195786"/>
          </a:xfrm>
          <a:prstGeom prst="rect">
            <a:avLst/>
          </a:prstGeom>
        </p:spPr>
        <p:txBody>
          <a:bodyPr vert="horz" lIns="91440" tIns="45720" rIns="91440" bIns="45720" rtlCol="0" anchor="ctr">
            <a:normAutofit/>
          </a:bodyPr>
          <a:lstStyle/>
          <a:p>
            <a:pPr marL="0" marR="0" lvl="0" indent="0" algn="l" defTabSz="914400" rtl="0" eaLnBrk="0" fontAlgn="auto" latinLnBrk="0" hangingPunct="0">
              <a:lnSpc>
                <a:spcPct val="100000"/>
              </a:lnSpc>
              <a:spcBef>
                <a:spcPct val="0"/>
              </a:spcBef>
              <a:spcAft>
                <a:spcPts val="0"/>
              </a:spcAft>
              <a:buClrTx/>
              <a:buSzTx/>
              <a:buFontTx/>
              <a:buNone/>
              <a:tabLst/>
              <a:defRPr/>
            </a:pPr>
            <a:r>
              <a:rPr kumimoji="0" lang="en-US" altLang="zh-TW" sz="3300" b="0" i="0" u="none" strike="noStrike" kern="1200" cap="none" spc="0" normalizeH="0" baseline="0" noProof="0" dirty="0" smtClean="0">
                <a:ln>
                  <a:noFill/>
                </a:ln>
                <a:solidFill>
                  <a:schemeClr val="tx1"/>
                </a:solidFill>
                <a:effectLst/>
                <a:uLnTx/>
                <a:uFillTx/>
                <a:latin typeface="+mj-lt"/>
                <a:ea typeface="+mj-ea"/>
                <a:cs typeface="+mj-cs"/>
              </a:rPr>
              <a:t>1.</a:t>
            </a:r>
            <a:r>
              <a:rPr kumimoji="0" lang="zh-TW" altLang="zh-TW" sz="3300" b="0" i="0" u="none" strike="noStrike" kern="1200" cap="none" spc="0" normalizeH="0" baseline="0" noProof="0" dirty="0" smtClean="0">
                <a:ln>
                  <a:noFill/>
                </a:ln>
                <a:solidFill>
                  <a:schemeClr val="tx1"/>
                </a:solidFill>
                <a:effectLst/>
                <a:uLnTx/>
                <a:uFillTx/>
                <a:latin typeface="+mj-lt"/>
                <a:ea typeface="+mj-ea"/>
                <a:cs typeface="+mj-cs"/>
              </a:rPr>
              <a:t>訓導主任朝會時下口令：「各班排頭為準，向右看齊。」同學們是利用光的哪一特性來看齊的？</a:t>
            </a:r>
            <a:br>
              <a:rPr kumimoji="0" lang="zh-TW" altLang="zh-TW" sz="3300" b="0" i="0" u="none" strike="noStrike" kern="1200" cap="none" spc="0" normalizeH="0" baseline="0" noProof="0" dirty="0" smtClean="0">
                <a:ln>
                  <a:noFill/>
                </a:ln>
                <a:solidFill>
                  <a:schemeClr val="tx1"/>
                </a:solidFill>
                <a:effectLst/>
                <a:uLnTx/>
                <a:uFillTx/>
                <a:latin typeface="+mj-lt"/>
                <a:ea typeface="+mj-ea"/>
                <a:cs typeface="+mj-cs"/>
              </a:rPr>
            </a:br>
            <a:r>
              <a:rPr kumimoji="0" lang="en-US" altLang="zh-TW" sz="3300" b="0" i="0" u="none" strike="noStrike" kern="1200" cap="none" spc="0" normalizeH="0" baseline="0" noProof="0" dirty="0" smtClean="0">
                <a:ln>
                  <a:noFill/>
                </a:ln>
                <a:solidFill>
                  <a:schemeClr val="tx1"/>
                </a:solidFill>
                <a:effectLst/>
                <a:uLnTx/>
                <a:uFillTx/>
                <a:latin typeface="+mj-lt"/>
                <a:ea typeface="+mj-ea"/>
                <a:cs typeface="+mj-cs"/>
              </a:rPr>
              <a:t>(</a:t>
            </a:r>
            <a:r>
              <a:rPr kumimoji="0" lang="zh-TW" altLang="zh-TW" sz="3300" b="0" i="0" u="none" strike="noStrike" kern="1200" cap="none" spc="0" normalizeH="0" baseline="0" noProof="0" dirty="0" smtClean="0">
                <a:ln>
                  <a:noFill/>
                </a:ln>
                <a:solidFill>
                  <a:schemeClr val="tx1"/>
                </a:solidFill>
                <a:effectLst/>
                <a:uLnTx/>
                <a:uFillTx/>
                <a:latin typeface="+mj-lt"/>
                <a:ea typeface="+mj-ea"/>
                <a:cs typeface="+mj-cs"/>
              </a:rPr>
              <a:t>Ａ</a:t>
            </a:r>
            <a:r>
              <a:rPr kumimoji="0" lang="en-US" altLang="zh-TW" sz="3300" b="0" i="0" u="none" strike="noStrike" kern="1200" cap="none" spc="0" normalizeH="0" baseline="0" noProof="0" dirty="0" smtClean="0">
                <a:ln>
                  <a:noFill/>
                </a:ln>
                <a:solidFill>
                  <a:schemeClr val="tx1"/>
                </a:solidFill>
                <a:effectLst/>
                <a:uLnTx/>
                <a:uFillTx/>
                <a:latin typeface="+mj-lt"/>
                <a:ea typeface="+mj-ea"/>
                <a:cs typeface="+mj-cs"/>
              </a:rPr>
              <a:t>)</a:t>
            </a:r>
            <a:r>
              <a:rPr kumimoji="0" lang="zh-TW" altLang="zh-TW" sz="3300" b="0" i="0" u="none" strike="noStrike" kern="1200" cap="none" spc="0" normalizeH="0" baseline="0" noProof="0" dirty="0" smtClean="0">
                <a:ln>
                  <a:noFill/>
                </a:ln>
                <a:solidFill>
                  <a:schemeClr val="tx1"/>
                </a:solidFill>
                <a:effectLst/>
                <a:uLnTx/>
                <a:uFillTx/>
                <a:latin typeface="+mj-lt"/>
                <a:ea typeface="+mj-ea"/>
                <a:cs typeface="+mj-cs"/>
              </a:rPr>
              <a:t>光速很快　</a:t>
            </a:r>
            <a:r>
              <a:rPr kumimoji="0" lang="en-US" altLang="zh-TW" sz="3300" b="0" i="0" u="none" strike="noStrike" kern="1200" cap="none" spc="0" normalizeH="0" baseline="0" noProof="0" dirty="0" smtClean="0">
                <a:ln>
                  <a:noFill/>
                </a:ln>
                <a:solidFill>
                  <a:schemeClr val="tx1"/>
                </a:solidFill>
                <a:effectLst/>
                <a:uLnTx/>
                <a:uFillTx/>
                <a:latin typeface="+mj-lt"/>
                <a:ea typeface="+mj-ea"/>
                <a:cs typeface="+mj-cs"/>
              </a:rPr>
              <a:t>(</a:t>
            </a:r>
            <a:r>
              <a:rPr kumimoji="0" lang="zh-TW" altLang="zh-TW" sz="3300" b="0" i="0" u="none" strike="noStrike" kern="1200" cap="none" spc="0" normalizeH="0" baseline="0" noProof="0" dirty="0" smtClean="0">
                <a:ln>
                  <a:noFill/>
                </a:ln>
                <a:solidFill>
                  <a:schemeClr val="tx1"/>
                </a:solidFill>
                <a:effectLst/>
                <a:uLnTx/>
                <a:uFillTx/>
                <a:latin typeface="+mj-lt"/>
                <a:ea typeface="+mj-ea"/>
                <a:cs typeface="+mj-cs"/>
              </a:rPr>
              <a:t>Ｂ</a:t>
            </a:r>
            <a:r>
              <a:rPr kumimoji="0" lang="en-US" altLang="zh-TW" sz="3300" b="0" i="0" u="none" strike="noStrike" kern="1200" cap="none" spc="0" normalizeH="0" baseline="0" noProof="0" dirty="0" smtClean="0">
                <a:ln>
                  <a:noFill/>
                </a:ln>
                <a:solidFill>
                  <a:schemeClr val="tx1"/>
                </a:solidFill>
                <a:effectLst/>
                <a:uLnTx/>
                <a:uFillTx/>
                <a:latin typeface="+mj-lt"/>
                <a:ea typeface="+mj-ea"/>
                <a:cs typeface="+mj-cs"/>
              </a:rPr>
              <a:t>)</a:t>
            </a:r>
            <a:r>
              <a:rPr kumimoji="0" lang="zh-TW" altLang="zh-TW" sz="3300" b="0" i="0" u="none" strike="noStrike" kern="1200" cap="none" spc="0" normalizeH="0" baseline="0" noProof="0" dirty="0" smtClean="0">
                <a:ln>
                  <a:noFill/>
                </a:ln>
                <a:solidFill>
                  <a:schemeClr val="tx1"/>
                </a:solidFill>
                <a:effectLst/>
                <a:uLnTx/>
                <a:uFillTx/>
                <a:latin typeface="+mj-lt"/>
                <a:ea typeface="+mj-ea"/>
                <a:cs typeface="+mj-cs"/>
              </a:rPr>
              <a:t>光的直線前進　</a:t>
            </a:r>
            <a:r>
              <a:rPr kumimoji="0" lang="en-US" altLang="zh-TW" sz="3300" b="0" i="0" u="none" strike="noStrike" kern="1200" cap="none" spc="0" normalizeH="0" baseline="0" noProof="0" dirty="0" smtClean="0">
                <a:ln>
                  <a:noFill/>
                </a:ln>
                <a:solidFill>
                  <a:schemeClr val="tx1"/>
                </a:solidFill>
                <a:effectLst/>
                <a:uLnTx/>
                <a:uFillTx/>
                <a:latin typeface="+mj-lt"/>
                <a:ea typeface="+mj-ea"/>
                <a:cs typeface="+mj-cs"/>
              </a:rPr>
              <a:t>(</a:t>
            </a:r>
            <a:r>
              <a:rPr kumimoji="0" lang="zh-TW" altLang="zh-TW" sz="3300" b="0" i="0" u="none" strike="noStrike" kern="1200" cap="none" spc="0" normalizeH="0" baseline="0" noProof="0" dirty="0" smtClean="0">
                <a:ln>
                  <a:noFill/>
                </a:ln>
                <a:solidFill>
                  <a:schemeClr val="tx1"/>
                </a:solidFill>
                <a:effectLst/>
                <a:uLnTx/>
                <a:uFillTx/>
                <a:latin typeface="+mj-lt"/>
                <a:ea typeface="+mj-ea"/>
                <a:cs typeface="+mj-cs"/>
              </a:rPr>
              <a:t>Ｃ</a:t>
            </a:r>
            <a:r>
              <a:rPr kumimoji="0" lang="en-US" altLang="zh-TW" sz="3300" b="0" i="0" u="none" strike="noStrike" kern="1200" cap="none" spc="0" normalizeH="0" baseline="0" noProof="0" dirty="0" smtClean="0">
                <a:ln>
                  <a:noFill/>
                </a:ln>
                <a:solidFill>
                  <a:schemeClr val="tx1"/>
                </a:solidFill>
                <a:effectLst/>
                <a:uLnTx/>
                <a:uFillTx/>
                <a:latin typeface="+mj-lt"/>
                <a:ea typeface="+mj-ea"/>
                <a:cs typeface="+mj-cs"/>
              </a:rPr>
              <a:t>)</a:t>
            </a:r>
            <a:r>
              <a:rPr kumimoji="0" lang="zh-TW" altLang="zh-TW" sz="3300" b="0" i="0" u="none" strike="noStrike" kern="1200" cap="none" spc="0" normalizeH="0" baseline="0" noProof="0" dirty="0" smtClean="0">
                <a:ln>
                  <a:noFill/>
                </a:ln>
                <a:solidFill>
                  <a:schemeClr val="tx1"/>
                </a:solidFill>
                <a:effectLst/>
                <a:uLnTx/>
                <a:uFillTx/>
                <a:latin typeface="+mj-lt"/>
                <a:ea typeface="+mj-ea"/>
                <a:cs typeface="+mj-cs"/>
              </a:rPr>
              <a:t>光的反射　</a:t>
            </a:r>
            <a:r>
              <a:rPr kumimoji="0" lang="en-US" altLang="zh-TW" sz="3300" b="0" i="0" u="none" strike="noStrike" kern="1200" cap="none" spc="0" normalizeH="0" baseline="0" noProof="0" dirty="0" smtClean="0">
                <a:ln>
                  <a:noFill/>
                </a:ln>
                <a:solidFill>
                  <a:schemeClr val="tx1"/>
                </a:solidFill>
                <a:effectLst/>
                <a:uLnTx/>
                <a:uFillTx/>
                <a:latin typeface="+mj-lt"/>
                <a:ea typeface="+mj-ea"/>
                <a:cs typeface="+mj-cs"/>
              </a:rPr>
              <a:t>(</a:t>
            </a:r>
            <a:r>
              <a:rPr kumimoji="0" lang="zh-TW" altLang="zh-TW" sz="3300" b="0" i="0" u="none" strike="noStrike" kern="1200" cap="none" spc="0" normalizeH="0" baseline="0" noProof="0" dirty="0" smtClean="0">
                <a:ln>
                  <a:noFill/>
                </a:ln>
                <a:solidFill>
                  <a:schemeClr val="tx1"/>
                </a:solidFill>
                <a:effectLst/>
                <a:uLnTx/>
                <a:uFillTx/>
                <a:latin typeface="+mj-lt"/>
                <a:ea typeface="+mj-ea"/>
                <a:cs typeface="+mj-cs"/>
              </a:rPr>
              <a:t>Ｄ</a:t>
            </a:r>
            <a:r>
              <a:rPr kumimoji="0" lang="en-US" altLang="zh-TW" sz="3300" b="0" i="0" u="none" strike="noStrike" kern="1200" cap="none" spc="0" normalizeH="0" baseline="0" noProof="0" dirty="0" smtClean="0">
                <a:ln>
                  <a:noFill/>
                </a:ln>
                <a:solidFill>
                  <a:schemeClr val="tx1"/>
                </a:solidFill>
                <a:effectLst/>
                <a:uLnTx/>
                <a:uFillTx/>
                <a:latin typeface="+mj-lt"/>
                <a:ea typeface="+mj-ea"/>
                <a:cs typeface="+mj-cs"/>
              </a:rPr>
              <a:t>)</a:t>
            </a:r>
            <a:r>
              <a:rPr kumimoji="0" lang="zh-TW" altLang="zh-TW" sz="3300" b="0" i="0" u="none" strike="noStrike" kern="1200" cap="none" spc="0" normalizeH="0" baseline="0" noProof="0" dirty="0" smtClean="0">
                <a:ln>
                  <a:noFill/>
                </a:ln>
                <a:solidFill>
                  <a:schemeClr val="tx1"/>
                </a:solidFill>
                <a:effectLst/>
                <a:uLnTx/>
                <a:uFillTx/>
                <a:latin typeface="+mj-lt"/>
                <a:ea typeface="+mj-ea"/>
                <a:cs typeface="+mj-cs"/>
              </a:rPr>
              <a:t>光的折射</a:t>
            </a:r>
            <a:r>
              <a:rPr kumimoji="0" lang="zh-TW" altLang="zh-TW" sz="4400" b="0" i="0" u="none" strike="noStrike" kern="1200" cap="none" spc="0" normalizeH="0" baseline="0" noProof="0" dirty="0" smtClean="0">
                <a:ln>
                  <a:noFill/>
                </a:ln>
                <a:solidFill>
                  <a:schemeClr val="tx1"/>
                </a:solidFill>
                <a:effectLst/>
                <a:uLnTx/>
                <a:uFillTx/>
                <a:latin typeface="+mj-lt"/>
                <a:ea typeface="+mj-ea"/>
                <a:cs typeface="+mj-cs"/>
              </a:rPr>
              <a:t>。</a:t>
            </a:r>
            <a:endParaRPr kumimoji="0" lang="zh-TW" alt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2146250"/>
          </a:xfrm>
        </p:spPr>
        <p:txBody>
          <a:bodyPr>
            <a:normAutofit fontScale="90000"/>
          </a:bodyPr>
          <a:lstStyle/>
          <a:p>
            <a:pPr algn="l" eaLnBrk="0" hangingPunct="0"/>
            <a:r>
              <a:rPr lang="en-US" altLang="zh-TW" sz="3000" dirty="0" smtClean="0"/>
              <a:t>10.</a:t>
            </a:r>
            <a:r>
              <a:rPr lang="zh-TW" altLang="zh-TW" sz="3200" dirty="0" smtClean="0"/>
              <a:t>手電筒、探照燈等光源是裝在下列哪種鏡子的焦點上？</a:t>
            </a:r>
            <a:br>
              <a:rPr lang="zh-TW" altLang="zh-TW" sz="3200" dirty="0" smtClean="0"/>
            </a:br>
            <a:r>
              <a:rPr lang="en-US" altLang="zh-TW" sz="3200" dirty="0" smtClean="0"/>
              <a:t>(</a:t>
            </a:r>
            <a:r>
              <a:rPr lang="zh-TW" altLang="zh-TW" sz="3200" dirty="0" smtClean="0"/>
              <a:t>Ａ</a:t>
            </a:r>
            <a:r>
              <a:rPr lang="en-US" altLang="zh-TW" sz="3200" dirty="0" smtClean="0"/>
              <a:t>)</a:t>
            </a:r>
            <a:r>
              <a:rPr lang="zh-TW" altLang="zh-TW" sz="3200" dirty="0" smtClean="0"/>
              <a:t>平面鏡　</a:t>
            </a:r>
            <a:r>
              <a:rPr lang="en-US" altLang="zh-TW" sz="3200" dirty="0" smtClean="0"/>
              <a:t>(</a:t>
            </a:r>
            <a:r>
              <a:rPr lang="zh-TW" altLang="zh-TW" sz="3200" dirty="0" smtClean="0"/>
              <a:t>Ｂ</a:t>
            </a:r>
            <a:r>
              <a:rPr lang="en-US" altLang="zh-TW" sz="3200" dirty="0" smtClean="0"/>
              <a:t>)</a:t>
            </a:r>
            <a:r>
              <a:rPr lang="zh-TW" altLang="zh-TW" sz="3200" dirty="0" smtClean="0"/>
              <a:t>凹面鏡　</a:t>
            </a:r>
            <a:r>
              <a:rPr lang="en-US" altLang="zh-TW" sz="3200" dirty="0" smtClean="0"/>
              <a:t>(</a:t>
            </a:r>
            <a:r>
              <a:rPr lang="zh-TW" altLang="zh-TW" sz="3200" dirty="0" smtClean="0"/>
              <a:t>Ｃ</a:t>
            </a:r>
            <a:r>
              <a:rPr lang="en-US" altLang="zh-TW" sz="3200" dirty="0" smtClean="0"/>
              <a:t>)</a:t>
            </a:r>
            <a:r>
              <a:rPr lang="zh-TW" altLang="zh-TW" sz="3200" dirty="0" smtClean="0"/>
              <a:t>凸面鏡　</a:t>
            </a:r>
            <a:r>
              <a:rPr lang="en-US" altLang="zh-TW" sz="3200" dirty="0" smtClean="0"/>
              <a:t>(</a:t>
            </a:r>
            <a:r>
              <a:rPr lang="zh-TW" altLang="zh-TW" sz="3200" dirty="0" smtClean="0"/>
              <a:t>Ｄ</a:t>
            </a:r>
            <a:r>
              <a:rPr lang="en-US" altLang="zh-TW" sz="3200" dirty="0" smtClean="0"/>
              <a:t>)</a:t>
            </a:r>
            <a:r>
              <a:rPr lang="zh-TW" altLang="zh-TW" sz="3200" dirty="0" smtClean="0"/>
              <a:t>凸透鏡。</a:t>
            </a:r>
            <a:br>
              <a:rPr lang="zh-TW" altLang="zh-TW" sz="3200" dirty="0" smtClean="0"/>
            </a:br>
            <a:endParaRPr lang="zh-TW" altLang="en-US" sz="3000" dirty="0"/>
          </a:p>
        </p:txBody>
      </p:sp>
      <p:sp>
        <p:nvSpPr>
          <p:cNvPr id="3" name="文字方塊 2"/>
          <p:cNvSpPr txBox="1"/>
          <p:nvPr/>
        </p:nvSpPr>
        <p:spPr>
          <a:xfrm>
            <a:off x="323528" y="2348880"/>
            <a:ext cx="7992888" cy="295465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zh-TW" altLang="en-US" sz="3000" dirty="0" smtClean="0"/>
              <a:t>提示</a:t>
            </a:r>
            <a:r>
              <a:rPr lang="en-US" altLang="zh-TW" sz="3000" dirty="0" smtClean="0"/>
              <a:t>:</a:t>
            </a:r>
          </a:p>
          <a:p>
            <a:r>
              <a:rPr lang="en-US" altLang="zh-TW" sz="3000" dirty="0" smtClean="0"/>
              <a:t> (</a:t>
            </a:r>
            <a:r>
              <a:rPr lang="zh-TW" altLang="zh-TW" sz="3000" dirty="0" smtClean="0"/>
              <a:t>Ａ</a:t>
            </a:r>
            <a:r>
              <a:rPr lang="en-US" altLang="zh-TW" sz="3000" dirty="0" smtClean="0"/>
              <a:t>)</a:t>
            </a:r>
            <a:r>
              <a:rPr lang="zh-TW" altLang="zh-TW" sz="3000" dirty="0" smtClean="0"/>
              <a:t>平面鏡</a:t>
            </a:r>
            <a:r>
              <a:rPr lang="en-US" altLang="zh-TW" sz="3000" dirty="0" smtClean="0"/>
              <a:t>:</a:t>
            </a:r>
            <a:r>
              <a:rPr lang="zh-TW" altLang="en-US" sz="3000" dirty="0" smtClean="0"/>
              <a:t>平面鏡沒有焦點</a:t>
            </a:r>
            <a:r>
              <a:rPr lang="zh-TW" altLang="zh-TW" sz="3000" dirty="0" smtClean="0"/>
              <a:t>　</a:t>
            </a:r>
            <a:r>
              <a:rPr lang="en-US" altLang="zh-TW" sz="3000" dirty="0" smtClean="0"/>
              <a:t>(</a:t>
            </a:r>
            <a:r>
              <a:rPr lang="zh-TW" altLang="zh-TW" sz="3000" dirty="0" smtClean="0"/>
              <a:t>Ｂ</a:t>
            </a:r>
            <a:r>
              <a:rPr lang="en-US" altLang="zh-TW" sz="3000" dirty="0" smtClean="0"/>
              <a:t>)</a:t>
            </a:r>
            <a:r>
              <a:rPr lang="zh-TW" altLang="zh-TW" sz="3000" dirty="0" smtClean="0"/>
              <a:t>凹面鏡</a:t>
            </a:r>
            <a:r>
              <a:rPr lang="en-US" altLang="zh-TW" sz="3000" dirty="0" smtClean="0"/>
              <a:t>:</a:t>
            </a:r>
            <a:r>
              <a:rPr lang="zh-TW" altLang="en-US" sz="3000" dirty="0" smtClean="0"/>
              <a:t>焦點發出的光 線會由同側平行射出</a:t>
            </a:r>
            <a:r>
              <a:rPr lang="zh-TW" altLang="zh-TW" sz="3000" dirty="0" smtClean="0"/>
              <a:t>　</a:t>
            </a:r>
            <a:r>
              <a:rPr lang="en-US" altLang="zh-TW" sz="3000" dirty="0" smtClean="0"/>
              <a:t>(</a:t>
            </a:r>
            <a:r>
              <a:rPr lang="zh-TW" altLang="zh-TW" sz="3000" dirty="0" smtClean="0"/>
              <a:t>Ｃ</a:t>
            </a:r>
            <a:r>
              <a:rPr lang="en-US" altLang="zh-TW" sz="3000" dirty="0" smtClean="0"/>
              <a:t>)</a:t>
            </a:r>
            <a:r>
              <a:rPr lang="zh-TW" altLang="zh-TW" sz="3000" dirty="0" smtClean="0"/>
              <a:t>凸面鏡</a:t>
            </a:r>
            <a:r>
              <a:rPr lang="en-US" altLang="zh-TW" sz="3000" dirty="0" smtClean="0"/>
              <a:t>:</a:t>
            </a:r>
            <a:r>
              <a:rPr lang="zh-TW" altLang="en-US" sz="3000" dirty="0" smtClean="0"/>
              <a:t>平行入射的光線會在面鏡背後呈虛焦點</a:t>
            </a:r>
            <a:r>
              <a:rPr lang="zh-TW" altLang="zh-TW" sz="3000" dirty="0" smtClean="0"/>
              <a:t>　</a:t>
            </a:r>
            <a:r>
              <a:rPr lang="en-US" altLang="zh-TW" sz="3000" dirty="0" smtClean="0"/>
              <a:t>(</a:t>
            </a:r>
            <a:r>
              <a:rPr lang="zh-TW" altLang="zh-TW" sz="3000" dirty="0" smtClean="0"/>
              <a:t>Ｄ</a:t>
            </a:r>
            <a:r>
              <a:rPr lang="en-US" altLang="zh-TW" sz="3000" dirty="0" smtClean="0"/>
              <a:t>)</a:t>
            </a:r>
            <a:r>
              <a:rPr lang="zh-TW" altLang="zh-TW" sz="3000" dirty="0" smtClean="0"/>
              <a:t>凸透鏡</a:t>
            </a:r>
            <a:r>
              <a:rPr lang="en-US" altLang="zh-TW" sz="3000" dirty="0" smtClean="0"/>
              <a:t>: :</a:t>
            </a:r>
            <a:r>
              <a:rPr lang="zh-TW" altLang="en-US" sz="3000" dirty="0" smtClean="0"/>
              <a:t>焦點發出的光 線會由異側平行射出</a:t>
            </a:r>
            <a:r>
              <a:rPr lang="zh-TW" altLang="zh-TW" sz="3000" dirty="0" smtClean="0"/>
              <a:t>。</a:t>
            </a:r>
          </a:p>
          <a:p>
            <a:endParaRPr lang="en-US" altLang="zh-TW" dirty="0" smtClean="0"/>
          </a:p>
          <a:p>
            <a:endParaRPr lang="zh-TW"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548680"/>
            <a:ext cx="8229600" cy="1647056"/>
          </a:xfrm>
        </p:spPr>
        <p:txBody>
          <a:bodyPr>
            <a:normAutofit fontScale="90000"/>
          </a:bodyPr>
          <a:lstStyle/>
          <a:p>
            <a:pPr algn="l" eaLnBrk="0" hangingPunct="0"/>
            <a:r>
              <a:rPr lang="en-US" altLang="zh-TW" sz="3000" dirty="0" smtClean="0"/>
              <a:t>11.</a:t>
            </a:r>
            <a:r>
              <a:rPr lang="zh-TW" altLang="en-US" sz="3000" dirty="0" smtClean="0"/>
              <a:t>進行打掃工作時，</a:t>
            </a:r>
            <a:r>
              <a:rPr lang="zh-TW" altLang="zh-TW" sz="3000" dirty="0" smtClean="0"/>
              <a:t>當</a:t>
            </a:r>
            <a:r>
              <a:rPr lang="zh-TW" altLang="zh-TW" sz="3000" dirty="0" smtClean="0"/>
              <a:t>太陽光由窗外射進屋</a:t>
            </a:r>
            <a:r>
              <a:rPr lang="zh-TW" altLang="zh-TW" sz="3000" dirty="0" smtClean="0"/>
              <a:t>內，</a:t>
            </a:r>
            <a:r>
              <a:rPr lang="zh-TW" altLang="en-US" sz="3000" dirty="0" smtClean="0"/>
              <a:t>常</a:t>
            </a:r>
            <a:r>
              <a:rPr lang="zh-TW" altLang="zh-TW" sz="3000" dirty="0" smtClean="0"/>
              <a:t>可看</a:t>
            </a:r>
            <a:r>
              <a:rPr lang="zh-TW" altLang="en-US" sz="3000" dirty="0" smtClean="0"/>
              <a:t>見</a:t>
            </a:r>
            <a:r>
              <a:rPr lang="zh-TW" altLang="zh-TW" sz="3000" dirty="0" smtClean="0"/>
              <a:t>空氣</a:t>
            </a:r>
            <a:r>
              <a:rPr lang="zh-TW" altLang="zh-TW" sz="3000" dirty="0" smtClean="0"/>
              <a:t>中灰塵飛揚，原因是下列何者？</a:t>
            </a:r>
            <a:br>
              <a:rPr lang="zh-TW" altLang="zh-TW" sz="3000" dirty="0" smtClean="0"/>
            </a:br>
            <a:r>
              <a:rPr lang="en-US" altLang="zh-TW" sz="3000" dirty="0" smtClean="0"/>
              <a:t>(</a:t>
            </a:r>
            <a:r>
              <a:rPr lang="zh-TW" altLang="zh-TW" sz="3000" dirty="0" smtClean="0"/>
              <a:t>Ａ</a:t>
            </a:r>
            <a:r>
              <a:rPr lang="en-US" altLang="zh-TW" sz="3000" dirty="0" smtClean="0"/>
              <a:t>)</a:t>
            </a:r>
            <a:r>
              <a:rPr lang="zh-TW" altLang="zh-TW" sz="3000" dirty="0" smtClean="0"/>
              <a:t>灰塵吸收太陽光　</a:t>
            </a:r>
            <a:r>
              <a:rPr lang="en-US" altLang="zh-TW" sz="3000" dirty="0" smtClean="0"/>
              <a:t>(</a:t>
            </a:r>
            <a:r>
              <a:rPr lang="zh-TW" altLang="zh-TW" sz="3000" dirty="0" smtClean="0"/>
              <a:t>Ｂ</a:t>
            </a:r>
            <a:r>
              <a:rPr lang="en-US" altLang="zh-TW" sz="3000" dirty="0" smtClean="0"/>
              <a:t>)</a:t>
            </a:r>
            <a:r>
              <a:rPr lang="zh-TW" altLang="zh-TW" sz="3000" dirty="0" smtClean="0"/>
              <a:t>灰塵反射太陽光　</a:t>
            </a:r>
            <a:r>
              <a:rPr lang="en-US" altLang="zh-TW" sz="3000" dirty="0" smtClean="0"/>
              <a:t>(</a:t>
            </a:r>
            <a:r>
              <a:rPr lang="zh-TW" altLang="zh-TW" sz="3000" dirty="0" smtClean="0"/>
              <a:t>Ｃ</a:t>
            </a:r>
            <a:r>
              <a:rPr lang="en-US" altLang="zh-TW" sz="3000" dirty="0" smtClean="0"/>
              <a:t>)</a:t>
            </a:r>
            <a:r>
              <a:rPr lang="zh-TW" altLang="zh-TW" sz="3000" dirty="0" smtClean="0"/>
              <a:t>灰塵太多了　</a:t>
            </a:r>
            <a:r>
              <a:rPr lang="en-US" altLang="zh-TW" sz="3000" dirty="0" smtClean="0"/>
              <a:t>(</a:t>
            </a:r>
            <a:r>
              <a:rPr lang="zh-TW" altLang="zh-TW" sz="3000" dirty="0" smtClean="0"/>
              <a:t>Ｄ</a:t>
            </a:r>
            <a:r>
              <a:rPr lang="en-US" altLang="zh-TW" sz="3000" dirty="0" smtClean="0"/>
              <a:t>)</a:t>
            </a:r>
            <a:r>
              <a:rPr lang="zh-TW" altLang="zh-TW" sz="3000" dirty="0" smtClean="0"/>
              <a:t>灰塵多半是白色</a:t>
            </a:r>
            <a:endParaRPr lang="zh-TW" altLang="en-US" sz="3000" dirty="0"/>
          </a:p>
        </p:txBody>
      </p:sp>
      <p:pic>
        <p:nvPicPr>
          <p:cNvPr id="5123" name="Picture 3"/>
          <p:cNvPicPr>
            <a:picLocks noChangeAspect="1" noChangeArrowheads="1"/>
          </p:cNvPicPr>
          <p:nvPr/>
        </p:nvPicPr>
        <p:blipFill>
          <a:blip r:embed="rId2" cstate="print"/>
          <a:srcRect/>
          <a:stretch>
            <a:fillRect/>
          </a:stretch>
        </p:blipFill>
        <p:spPr bwMode="auto">
          <a:xfrm>
            <a:off x="3809999" y="2857500"/>
            <a:ext cx="2298171" cy="1723628"/>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548680"/>
            <a:ext cx="8229600" cy="1647056"/>
          </a:xfrm>
        </p:spPr>
        <p:txBody>
          <a:bodyPr>
            <a:normAutofit fontScale="90000"/>
          </a:bodyPr>
          <a:lstStyle/>
          <a:p>
            <a:pPr algn="l" eaLnBrk="0" hangingPunct="0"/>
            <a:r>
              <a:rPr lang="en-US" altLang="zh-TW" sz="3000" dirty="0" smtClean="0"/>
              <a:t>11.</a:t>
            </a:r>
            <a:r>
              <a:rPr lang="zh-TW" altLang="en-US" sz="3000" dirty="0" smtClean="0"/>
              <a:t>進行打掃工作時，</a:t>
            </a:r>
            <a:r>
              <a:rPr lang="zh-TW" altLang="zh-TW" sz="3000" dirty="0" smtClean="0"/>
              <a:t>當</a:t>
            </a:r>
            <a:r>
              <a:rPr lang="zh-TW" altLang="zh-TW" sz="3000" dirty="0" smtClean="0"/>
              <a:t>太陽光由窗外射進屋</a:t>
            </a:r>
            <a:r>
              <a:rPr lang="zh-TW" altLang="zh-TW" sz="3000" dirty="0" smtClean="0"/>
              <a:t>內，</a:t>
            </a:r>
            <a:r>
              <a:rPr lang="zh-TW" altLang="en-US" sz="3000" dirty="0" smtClean="0"/>
              <a:t>常</a:t>
            </a:r>
            <a:r>
              <a:rPr lang="zh-TW" altLang="zh-TW" sz="3000" dirty="0" smtClean="0"/>
              <a:t>可看</a:t>
            </a:r>
            <a:r>
              <a:rPr lang="zh-TW" altLang="en-US" sz="3000" dirty="0" smtClean="0"/>
              <a:t>見</a:t>
            </a:r>
            <a:r>
              <a:rPr lang="zh-TW" altLang="zh-TW" sz="3000" dirty="0" smtClean="0"/>
              <a:t>空氣</a:t>
            </a:r>
            <a:r>
              <a:rPr lang="zh-TW" altLang="zh-TW" sz="3000" dirty="0" smtClean="0"/>
              <a:t>中灰塵飛揚，原因是下列何者？</a:t>
            </a:r>
            <a:br>
              <a:rPr lang="zh-TW" altLang="zh-TW" sz="3000" dirty="0" smtClean="0"/>
            </a:br>
            <a:r>
              <a:rPr lang="en-US" altLang="zh-TW" sz="3000" dirty="0" smtClean="0"/>
              <a:t>(</a:t>
            </a:r>
            <a:r>
              <a:rPr lang="zh-TW" altLang="zh-TW" sz="3000" dirty="0" smtClean="0"/>
              <a:t>Ａ</a:t>
            </a:r>
            <a:r>
              <a:rPr lang="en-US" altLang="zh-TW" sz="3000" dirty="0" smtClean="0"/>
              <a:t>)</a:t>
            </a:r>
            <a:r>
              <a:rPr lang="zh-TW" altLang="zh-TW" sz="3000" dirty="0" smtClean="0"/>
              <a:t>灰塵吸收太陽光　</a:t>
            </a:r>
            <a:r>
              <a:rPr lang="en-US" altLang="zh-TW" sz="3000" dirty="0" smtClean="0"/>
              <a:t>(</a:t>
            </a:r>
            <a:r>
              <a:rPr lang="zh-TW" altLang="zh-TW" sz="3000" dirty="0" smtClean="0"/>
              <a:t>Ｂ</a:t>
            </a:r>
            <a:r>
              <a:rPr lang="en-US" altLang="zh-TW" sz="3000" dirty="0" smtClean="0"/>
              <a:t>)</a:t>
            </a:r>
            <a:r>
              <a:rPr lang="zh-TW" altLang="zh-TW" sz="3000" dirty="0" smtClean="0"/>
              <a:t>灰塵反射太陽光　</a:t>
            </a:r>
            <a:r>
              <a:rPr lang="en-US" altLang="zh-TW" sz="3000" dirty="0" smtClean="0"/>
              <a:t>(</a:t>
            </a:r>
            <a:r>
              <a:rPr lang="zh-TW" altLang="zh-TW" sz="3000" dirty="0" smtClean="0"/>
              <a:t>Ｃ</a:t>
            </a:r>
            <a:r>
              <a:rPr lang="en-US" altLang="zh-TW" sz="3000" dirty="0" smtClean="0"/>
              <a:t>)</a:t>
            </a:r>
            <a:r>
              <a:rPr lang="zh-TW" altLang="zh-TW" sz="3000" dirty="0" smtClean="0"/>
              <a:t>灰塵太多了　</a:t>
            </a:r>
            <a:r>
              <a:rPr lang="en-US" altLang="zh-TW" sz="3000" dirty="0" smtClean="0"/>
              <a:t>(</a:t>
            </a:r>
            <a:r>
              <a:rPr lang="zh-TW" altLang="zh-TW" sz="3000" dirty="0" smtClean="0"/>
              <a:t>Ｄ</a:t>
            </a:r>
            <a:r>
              <a:rPr lang="en-US" altLang="zh-TW" sz="3000" dirty="0" smtClean="0"/>
              <a:t>)</a:t>
            </a:r>
            <a:r>
              <a:rPr lang="zh-TW" altLang="zh-TW" sz="3000" dirty="0" smtClean="0"/>
              <a:t>灰塵多半是白色</a:t>
            </a:r>
            <a:endParaRPr lang="zh-TW" altLang="en-US" sz="3000" dirty="0"/>
          </a:p>
        </p:txBody>
      </p:sp>
      <p:sp>
        <p:nvSpPr>
          <p:cNvPr id="4" name="文字方塊 3"/>
          <p:cNvSpPr txBox="1"/>
          <p:nvPr/>
        </p:nvSpPr>
        <p:spPr>
          <a:xfrm>
            <a:off x="755576" y="3212976"/>
            <a:ext cx="7488832" cy="101566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zh-TW" altLang="en-US" sz="3000" dirty="0" smtClean="0"/>
              <a:t>提示</a:t>
            </a:r>
            <a:r>
              <a:rPr lang="en-US" altLang="zh-TW" sz="3000" dirty="0" smtClean="0"/>
              <a:t>:</a:t>
            </a:r>
            <a:r>
              <a:rPr lang="zh-TW" altLang="en-US" sz="3000" dirty="0" smtClean="0"/>
              <a:t>人可見之物體需物體自身能發光或物體能反射光線。</a:t>
            </a:r>
            <a:endParaRPr lang="zh-TW" altLang="en-US" sz="3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2506290"/>
          </a:xfrm>
        </p:spPr>
        <p:txBody>
          <a:bodyPr>
            <a:noAutofit/>
          </a:bodyPr>
          <a:lstStyle/>
          <a:p>
            <a:pPr algn="l" eaLnBrk="0" hangingPunct="0"/>
            <a:r>
              <a:rPr lang="en-US" altLang="zh-TW" sz="3000" dirty="0" smtClean="0"/>
              <a:t>12.</a:t>
            </a:r>
            <a:r>
              <a:rPr lang="zh-TW" altLang="zh-TW" sz="3000" dirty="0" smtClean="0"/>
              <a:t>如</a:t>
            </a:r>
            <a:r>
              <a:rPr lang="zh-TW" altLang="zh-TW" sz="3000" dirty="0" smtClean="0"/>
              <a:t>圖</a:t>
            </a:r>
            <a:r>
              <a:rPr lang="zh-TW" altLang="zh-TW" sz="3000" dirty="0" smtClean="0"/>
              <a:t>，</a:t>
            </a:r>
            <a:r>
              <a:rPr lang="zh-TW" altLang="en-US" sz="3000" u="sng" dirty="0" smtClean="0"/>
              <a:t>舒淇</a:t>
            </a:r>
            <a:r>
              <a:rPr lang="zh-TW" altLang="zh-TW" sz="3000" dirty="0" smtClean="0"/>
              <a:t>向</a:t>
            </a:r>
            <a:r>
              <a:rPr lang="zh-TW" altLang="zh-TW" sz="3000" dirty="0" smtClean="0"/>
              <a:t>右移動　</a:t>
            </a:r>
            <a:r>
              <a:rPr lang="en-US" altLang="zh-TW" sz="3000" dirty="0" smtClean="0"/>
              <a:t>2</a:t>
            </a:r>
            <a:r>
              <a:rPr lang="zh-TW" altLang="zh-TW" sz="3000" dirty="0" smtClean="0"/>
              <a:t>　公尺，</a:t>
            </a:r>
            <a:r>
              <a:rPr lang="zh-TW" altLang="zh-TW" sz="3000" dirty="0" smtClean="0"/>
              <a:t>則</a:t>
            </a:r>
            <a:r>
              <a:rPr lang="zh-TW" altLang="en-US" sz="3000" dirty="0" smtClean="0"/>
              <a:t>鏡中之</a:t>
            </a:r>
            <a:r>
              <a:rPr lang="zh-TW" altLang="en-US" sz="3000" u="sng" dirty="0" smtClean="0"/>
              <a:t>舒淇</a:t>
            </a:r>
            <a:r>
              <a:rPr lang="zh-TW" altLang="zh-TW" sz="3000" dirty="0" smtClean="0"/>
              <a:t>將</a:t>
            </a:r>
            <a:r>
              <a:rPr lang="zh-TW" altLang="zh-TW" sz="3000" dirty="0" smtClean="0"/>
              <a:t>如何移動？</a:t>
            </a:r>
            <a:br>
              <a:rPr lang="zh-TW" altLang="zh-TW" sz="3000" dirty="0" smtClean="0"/>
            </a:br>
            <a:r>
              <a:rPr lang="en-US" altLang="zh-TW" sz="3000" dirty="0" smtClean="0"/>
              <a:t>(</a:t>
            </a:r>
            <a:r>
              <a:rPr lang="zh-TW" altLang="zh-TW" sz="3000" dirty="0" smtClean="0"/>
              <a:t>Ａ</a:t>
            </a:r>
            <a:r>
              <a:rPr lang="en-US" altLang="zh-TW" sz="3000" dirty="0" smtClean="0"/>
              <a:t>)</a:t>
            </a:r>
            <a:r>
              <a:rPr lang="zh-TW" altLang="zh-TW" sz="3000" dirty="0" smtClean="0"/>
              <a:t>向右移動　</a:t>
            </a:r>
            <a:r>
              <a:rPr lang="en-US" altLang="zh-TW" sz="3000" dirty="0" smtClean="0"/>
              <a:t>4</a:t>
            </a:r>
            <a:r>
              <a:rPr lang="zh-TW" altLang="zh-TW" sz="3000" dirty="0" smtClean="0"/>
              <a:t>　公尺　</a:t>
            </a:r>
            <a:r>
              <a:rPr lang="en-US" altLang="zh-TW" sz="3000" dirty="0" smtClean="0"/>
              <a:t>(</a:t>
            </a:r>
            <a:r>
              <a:rPr lang="zh-TW" altLang="zh-TW" sz="3000" dirty="0" smtClean="0"/>
              <a:t>Ｂ</a:t>
            </a:r>
            <a:r>
              <a:rPr lang="en-US" altLang="zh-TW" sz="3000" dirty="0" smtClean="0"/>
              <a:t>)</a:t>
            </a:r>
            <a:r>
              <a:rPr lang="zh-TW" altLang="zh-TW" sz="3000" dirty="0" smtClean="0"/>
              <a:t>向左移動　</a:t>
            </a:r>
            <a:r>
              <a:rPr lang="en-US" altLang="zh-TW" sz="3000" dirty="0" smtClean="0"/>
              <a:t>2</a:t>
            </a:r>
            <a:r>
              <a:rPr lang="zh-TW" altLang="zh-TW" sz="3000" dirty="0" smtClean="0"/>
              <a:t>　公尺　</a:t>
            </a:r>
            <a:r>
              <a:rPr lang="en-US" altLang="zh-TW" sz="3000" dirty="0" smtClean="0"/>
              <a:t>(</a:t>
            </a:r>
            <a:r>
              <a:rPr lang="zh-TW" altLang="zh-TW" sz="3000" dirty="0" smtClean="0"/>
              <a:t>Ｃ</a:t>
            </a:r>
            <a:r>
              <a:rPr lang="en-US" altLang="zh-TW" sz="3000" dirty="0" smtClean="0"/>
              <a:t>)</a:t>
            </a:r>
            <a:r>
              <a:rPr lang="zh-TW" altLang="zh-TW" sz="3000" dirty="0" smtClean="0"/>
              <a:t>向右移動　</a:t>
            </a:r>
            <a:r>
              <a:rPr lang="en-US" altLang="zh-TW" sz="3000" dirty="0" smtClean="0"/>
              <a:t>2</a:t>
            </a:r>
            <a:r>
              <a:rPr lang="zh-TW" altLang="zh-TW" sz="3000" dirty="0" smtClean="0"/>
              <a:t>　公尺　</a:t>
            </a:r>
            <a:r>
              <a:rPr lang="en-US" altLang="zh-TW" sz="3000" dirty="0" smtClean="0"/>
              <a:t>(</a:t>
            </a:r>
            <a:r>
              <a:rPr lang="zh-TW" altLang="zh-TW" sz="3000" dirty="0" smtClean="0"/>
              <a:t>Ｄ</a:t>
            </a:r>
            <a:r>
              <a:rPr lang="en-US" altLang="zh-TW" sz="3000" dirty="0" smtClean="0"/>
              <a:t>)</a:t>
            </a:r>
            <a:r>
              <a:rPr lang="zh-TW" altLang="zh-TW" sz="3000" dirty="0" smtClean="0"/>
              <a:t>保持不動。</a:t>
            </a:r>
            <a:br>
              <a:rPr lang="zh-TW" altLang="zh-TW" sz="3000" dirty="0" smtClean="0"/>
            </a:br>
            <a:endParaRPr lang="zh-TW" altLang="en-US" sz="3000" dirty="0"/>
          </a:p>
        </p:txBody>
      </p:sp>
      <p:pic>
        <p:nvPicPr>
          <p:cNvPr id="4" name="圖片 3" descr="4-28"/>
          <p:cNvPicPr/>
          <p:nvPr/>
        </p:nvPicPr>
        <p:blipFill>
          <a:blip r:embed="rId2" cstate="print"/>
          <a:srcRect/>
          <a:stretch>
            <a:fillRect/>
          </a:stretch>
        </p:blipFill>
        <p:spPr bwMode="auto">
          <a:xfrm>
            <a:off x="4644008" y="2852936"/>
            <a:ext cx="3403183" cy="1589073"/>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2506290"/>
          </a:xfrm>
        </p:spPr>
        <p:txBody>
          <a:bodyPr>
            <a:noAutofit/>
          </a:bodyPr>
          <a:lstStyle/>
          <a:p>
            <a:pPr algn="l" eaLnBrk="0" hangingPunct="0"/>
            <a:r>
              <a:rPr lang="en-US" altLang="zh-TW" sz="3000" dirty="0" smtClean="0"/>
              <a:t>12.</a:t>
            </a:r>
            <a:r>
              <a:rPr lang="zh-TW" altLang="zh-TW" sz="3000" dirty="0" smtClean="0"/>
              <a:t>如</a:t>
            </a:r>
            <a:r>
              <a:rPr lang="zh-TW" altLang="zh-TW" sz="3000" dirty="0" smtClean="0"/>
              <a:t>圖</a:t>
            </a:r>
            <a:r>
              <a:rPr lang="zh-TW" altLang="zh-TW" sz="3000" dirty="0" smtClean="0"/>
              <a:t>，</a:t>
            </a:r>
            <a:r>
              <a:rPr lang="zh-TW" altLang="en-US" sz="3000" u="sng" dirty="0" smtClean="0"/>
              <a:t>舒淇</a:t>
            </a:r>
            <a:r>
              <a:rPr lang="zh-TW" altLang="zh-TW" sz="3000" dirty="0" smtClean="0"/>
              <a:t>向</a:t>
            </a:r>
            <a:r>
              <a:rPr lang="zh-TW" altLang="zh-TW" sz="3000" dirty="0" smtClean="0"/>
              <a:t>右移動　</a:t>
            </a:r>
            <a:r>
              <a:rPr lang="en-US" altLang="zh-TW" sz="3000" dirty="0" smtClean="0"/>
              <a:t>2</a:t>
            </a:r>
            <a:r>
              <a:rPr lang="zh-TW" altLang="zh-TW" sz="3000" dirty="0" smtClean="0"/>
              <a:t>　公尺，</a:t>
            </a:r>
            <a:r>
              <a:rPr lang="zh-TW" altLang="zh-TW" sz="3000" dirty="0" smtClean="0"/>
              <a:t>則</a:t>
            </a:r>
            <a:r>
              <a:rPr lang="zh-TW" altLang="en-US" sz="3000" dirty="0" smtClean="0"/>
              <a:t>鏡中之</a:t>
            </a:r>
            <a:r>
              <a:rPr lang="zh-TW" altLang="en-US" sz="3000" u="sng" dirty="0" smtClean="0"/>
              <a:t>舒淇</a:t>
            </a:r>
            <a:r>
              <a:rPr lang="zh-TW" altLang="zh-TW" sz="3000" dirty="0" smtClean="0"/>
              <a:t>將</a:t>
            </a:r>
            <a:r>
              <a:rPr lang="zh-TW" altLang="zh-TW" sz="3000" dirty="0" smtClean="0"/>
              <a:t>如何移動？</a:t>
            </a:r>
            <a:br>
              <a:rPr lang="zh-TW" altLang="zh-TW" sz="3000" dirty="0" smtClean="0"/>
            </a:br>
            <a:r>
              <a:rPr lang="en-US" altLang="zh-TW" sz="3000" dirty="0" smtClean="0"/>
              <a:t>(</a:t>
            </a:r>
            <a:r>
              <a:rPr lang="zh-TW" altLang="zh-TW" sz="3000" dirty="0" smtClean="0"/>
              <a:t>Ａ</a:t>
            </a:r>
            <a:r>
              <a:rPr lang="en-US" altLang="zh-TW" sz="3000" dirty="0" smtClean="0"/>
              <a:t>)</a:t>
            </a:r>
            <a:r>
              <a:rPr lang="zh-TW" altLang="zh-TW" sz="3000" dirty="0" smtClean="0"/>
              <a:t>向右移動　</a:t>
            </a:r>
            <a:r>
              <a:rPr lang="en-US" altLang="zh-TW" sz="3000" dirty="0" smtClean="0"/>
              <a:t>4</a:t>
            </a:r>
            <a:r>
              <a:rPr lang="zh-TW" altLang="zh-TW" sz="3000" dirty="0" smtClean="0"/>
              <a:t>　公尺　</a:t>
            </a:r>
            <a:r>
              <a:rPr lang="en-US" altLang="zh-TW" sz="3000" dirty="0" smtClean="0"/>
              <a:t>(</a:t>
            </a:r>
            <a:r>
              <a:rPr lang="zh-TW" altLang="zh-TW" sz="3000" dirty="0" smtClean="0"/>
              <a:t>Ｂ</a:t>
            </a:r>
            <a:r>
              <a:rPr lang="en-US" altLang="zh-TW" sz="3000" dirty="0" smtClean="0"/>
              <a:t>)</a:t>
            </a:r>
            <a:r>
              <a:rPr lang="zh-TW" altLang="zh-TW" sz="3000" dirty="0" smtClean="0"/>
              <a:t>向左移動　</a:t>
            </a:r>
            <a:r>
              <a:rPr lang="en-US" altLang="zh-TW" sz="3000" dirty="0" smtClean="0"/>
              <a:t>2</a:t>
            </a:r>
            <a:r>
              <a:rPr lang="zh-TW" altLang="zh-TW" sz="3000" dirty="0" smtClean="0"/>
              <a:t>　公尺　</a:t>
            </a:r>
            <a:r>
              <a:rPr lang="en-US" altLang="zh-TW" sz="3000" dirty="0" smtClean="0"/>
              <a:t>(</a:t>
            </a:r>
            <a:r>
              <a:rPr lang="zh-TW" altLang="zh-TW" sz="3000" dirty="0" smtClean="0"/>
              <a:t>Ｃ</a:t>
            </a:r>
            <a:r>
              <a:rPr lang="en-US" altLang="zh-TW" sz="3000" dirty="0" smtClean="0"/>
              <a:t>)</a:t>
            </a:r>
            <a:r>
              <a:rPr lang="zh-TW" altLang="zh-TW" sz="3000" dirty="0" smtClean="0"/>
              <a:t>向右移動　</a:t>
            </a:r>
            <a:r>
              <a:rPr lang="en-US" altLang="zh-TW" sz="3000" dirty="0" smtClean="0"/>
              <a:t>2</a:t>
            </a:r>
            <a:r>
              <a:rPr lang="zh-TW" altLang="zh-TW" sz="3000" dirty="0" smtClean="0"/>
              <a:t>　公尺　</a:t>
            </a:r>
            <a:r>
              <a:rPr lang="en-US" altLang="zh-TW" sz="3000" dirty="0" smtClean="0"/>
              <a:t>(</a:t>
            </a:r>
            <a:r>
              <a:rPr lang="zh-TW" altLang="zh-TW" sz="3000" dirty="0" smtClean="0"/>
              <a:t>Ｄ</a:t>
            </a:r>
            <a:r>
              <a:rPr lang="en-US" altLang="zh-TW" sz="3000" dirty="0" smtClean="0"/>
              <a:t>)</a:t>
            </a:r>
            <a:r>
              <a:rPr lang="zh-TW" altLang="zh-TW" sz="3000" dirty="0" smtClean="0"/>
              <a:t>保持不動。</a:t>
            </a:r>
            <a:br>
              <a:rPr lang="zh-TW" altLang="zh-TW" sz="3000" dirty="0" smtClean="0"/>
            </a:br>
            <a:endParaRPr lang="zh-TW" altLang="en-US" sz="3000" dirty="0"/>
          </a:p>
        </p:txBody>
      </p:sp>
      <p:pic>
        <p:nvPicPr>
          <p:cNvPr id="4" name="圖片 3" descr="4-28"/>
          <p:cNvPicPr/>
          <p:nvPr/>
        </p:nvPicPr>
        <p:blipFill>
          <a:blip r:embed="rId2" cstate="print"/>
          <a:srcRect/>
          <a:stretch>
            <a:fillRect/>
          </a:stretch>
        </p:blipFill>
        <p:spPr bwMode="auto">
          <a:xfrm>
            <a:off x="4644008" y="2852936"/>
            <a:ext cx="3403183" cy="1589073"/>
          </a:xfrm>
          <a:prstGeom prst="rect">
            <a:avLst/>
          </a:prstGeom>
          <a:noFill/>
          <a:ln w="9525">
            <a:noFill/>
            <a:miter lim="800000"/>
            <a:headEnd/>
            <a:tailEnd/>
          </a:ln>
        </p:spPr>
      </p:pic>
      <p:sp>
        <p:nvSpPr>
          <p:cNvPr id="6" name="文字方塊 5"/>
          <p:cNvSpPr txBox="1"/>
          <p:nvPr/>
        </p:nvSpPr>
        <p:spPr>
          <a:xfrm>
            <a:off x="683568" y="2996952"/>
            <a:ext cx="3600400" cy="240065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zh-TW" altLang="en-US" sz="3000" dirty="0" smtClean="0"/>
              <a:t>提示：平面鏡之成像性質為：在物異側、大小相等、方向相反、物距</a:t>
            </a:r>
            <a:r>
              <a:rPr lang="en-US" altLang="zh-TW" sz="3000" dirty="0" smtClean="0"/>
              <a:t>=</a:t>
            </a:r>
            <a:r>
              <a:rPr lang="zh-TW" altLang="en-US" sz="3000" dirty="0" smtClean="0"/>
              <a:t>像距之虛像</a:t>
            </a:r>
            <a:endParaRPr lang="zh-TW" altLang="en-US" sz="3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4522514"/>
          </a:xfrm>
        </p:spPr>
        <p:txBody>
          <a:bodyPr>
            <a:normAutofit fontScale="90000"/>
          </a:bodyPr>
          <a:lstStyle/>
          <a:p>
            <a:pPr algn="l" eaLnBrk="0" hangingPunct="0"/>
            <a:r>
              <a:rPr lang="en-US" altLang="zh-TW" sz="3300" dirty="0" smtClean="0"/>
              <a:t>13.</a:t>
            </a:r>
            <a:r>
              <a:rPr lang="zh-TW" altLang="zh-TW" sz="3300" dirty="0" smtClean="0"/>
              <a:t>甲</a:t>
            </a:r>
            <a:r>
              <a:rPr lang="zh-TW" altLang="zh-TW" sz="3300" dirty="0" smtClean="0"/>
              <a:t>、乙兩面平面鏡相交成直角</a:t>
            </a:r>
            <a:r>
              <a:rPr lang="zh-TW" altLang="zh-TW" sz="3300" dirty="0" smtClean="0"/>
              <a:t>，</a:t>
            </a:r>
            <a:r>
              <a:rPr lang="zh-TW" altLang="en-US" sz="3300" u="sng" dirty="0" smtClean="0"/>
              <a:t>阿學</a:t>
            </a:r>
            <a:r>
              <a:rPr lang="zh-TW" altLang="zh-TW" sz="3300" dirty="0" smtClean="0"/>
              <a:t>將</a:t>
            </a:r>
            <a:r>
              <a:rPr lang="zh-TW" altLang="zh-TW" sz="3300" dirty="0" smtClean="0"/>
              <a:t>一個物體↑豎立在平面鏡前，此物體經過甲、乙兩平面鏡反射後的成像情形如圖所示，三個虛像分別以像　</a:t>
            </a:r>
            <a:r>
              <a:rPr lang="en-US" altLang="zh-TW" sz="3300" dirty="0" smtClean="0"/>
              <a:t>1</a:t>
            </a:r>
            <a:r>
              <a:rPr lang="zh-TW" altLang="zh-TW" sz="3300" dirty="0" smtClean="0"/>
              <a:t>、像　</a:t>
            </a:r>
            <a:r>
              <a:rPr lang="en-US" altLang="zh-TW" sz="3300" dirty="0" smtClean="0"/>
              <a:t>2</a:t>
            </a:r>
            <a:r>
              <a:rPr lang="zh-TW" altLang="zh-TW" sz="3300" dirty="0" smtClean="0"/>
              <a:t>　及像　</a:t>
            </a:r>
            <a:r>
              <a:rPr lang="en-US" altLang="zh-TW" sz="3300" dirty="0" smtClean="0"/>
              <a:t>3</a:t>
            </a:r>
            <a:r>
              <a:rPr lang="zh-TW" altLang="zh-TW" sz="3300" dirty="0" smtClean="0"/>
              <a:t>　來表示。</a:t>
            </a:r>
            <a:r>
              <a:rPr lang="zh-TW" altLang="zh-TW" sz="3300" dirty="0" smtClean="0"/>
              <a:t>若</a:t>
            </a:r>
            <a:r>
              <a:rPr lang="zh-TW" altLang="en-US" sz="3300" u="sng" dirty="0" smtClean="0"/>
              <a:t>阿學</a:t>
            </a:r>
            <a:r>
              <a:rPr lang="zh-TW" altLang="zh-TW" sz="3300" dirty="0" smtClean="0"/>
              <a:t>的</a:t>
            </a:r>
            <a:r>
              <a:rPr lang="zh-TW" altLang="zh-TW" sz="3300" dirty="0" smtClean="0"/>
              <a:t>眼睛自　</a:t>
            </a:r>
            <a:r>
              <a:rPr lang="en-US" altLang="zh-TW" sz="3300" dirty="0" smtClean="0"/>
              <a:t>P</a:t>
            </a:r>
            <a:r>
              <a:rPr lang="zh-TW" altLang="zh-TW" sz="3300" dirty="0" smtClean="0"/>
              <a:t>　處望向乙平面鏡，請問</a:t>
            </a:r>
            <a:r>
              <a:rPr lang="zh-TW" altLang="zh-TW" sz="3300" u="sng" dirty="0" smtClean="0"/>
              <a:t>小明</a:t>
            </a:r>
            <a:r>
              <a:rPr lang="zh-TW" altLang="zh-TW" sz="3300" dirty="0" smtClean="0"/>
              <a:t>總共能看見哪幾個像出現在「乙平面鏡」中？</a:t>
            </a:r>
            <a:br>
              <a:rPr lang="zh-TW" altLang="zh-TW" sz="3300" dirty="0" smtClean="0"/>
            </a:br>
            <a:r>
              <a:rPr lang="en-US" altLang="zh-TW" sz="3300" dirty="0" smtClean="0"/>
              <a:t>(</a:t>
            </a:r>
            <a:r>
              <a:rPr lang="zh-TW" altLang="zh-TW" sz="3300" dirty="0" smtClean="0"/>
              <a:t>Ａ</a:t>
            </a:r>
            <a:r>
              <a:rPr lang="en-US" altLang="zh-TW" sz="3300" dirty="0" smtClean="0"/>
              <a:t>)</a:t>
            </a:r>
            <a:r>
              <a:rPr lang="zh-TW" altLang="zh-TW" sz="3300" dirty="0" smtClean="0"/>
              <a:t>像　</a:t>
            </a:r>
            <a:r>
              <a:rPr lang="en-US" altLang="zh-TW" sz="3300" dirty="0" smtClean="0"/>
              <a:t>1</a:t>
            </a:r>
            <a:r>
              <a:rPr lang="zh-TW" altLang="zh-TW" sz="3300" dirty="0" smtClean="0"/>
              <a:t>、像　</a:t>
            </a:r>
            <a:r>
              <a:rPr lang="en-US" altLang="zh-TW" sz="3300" dirty="0" smtClean="0"/>
              <a:t>2</a:t>
            </a:r>
            <a:r>
              <a:rPr lang="zh-TW" altLang="zh-TW" sz="3300" dirty="0" smtClean="0"/>
              <a:t>、像　</a:t>
            </a:r>
            <a:r>
              <a:rPr lang="en-US" altLang="zh-TW" sz="3300" dirty="0" smtClean="0"/>
              <a:t>3</a:t>
            </a:r>
            <a:r>
              <a:rPr lang="zh-TW" altLang="zh-TW" sz="3300" dirty="0" smtClean="0"/>
              <a:t>　</a:t>
            </a:r>
            <a:r>
              <a:rPr lang="en-US" altLang="zh-TW" sz="3300" dirty="0" smtClean="0"/>
              <a:t>(</a:t>
            </a:r>
            <a:r>
              <a:rPr lang="zh-TW" altLang="zh-TW" sz="3300" dirty="0" smtClean="0"/>
              <a:t>Ｂ</a:t>
            </a:r>
            <a:r>
              <a:rPr lang="en-US" altLang="zh-TW" sz="3300" dirty="0" smtClean="0"/>
              <a:t>)</a:t>
            </a:r>
            <a:r>
              <a:rPr lang="zh-TW" altLang="zh-TW" sz="3300" dirty="0" smtClean="0"/>
              <a:t>　僅有像　</a:t>
            </a:r>
            <a:r>
              <a:rPr lang="en-US" altLang="zh-TW" sz="3300" dirty="0" smtClean="0"/>
              <a:t>2</a:t>
            </a:r>
            <a:r>
              <a:rPr lang="zh-TW" altLang="zh-TW" sz="3300" dirty="0" smtClean="0"/>
              <a:t>、像　</a:t>
            </a:r>
            <a:r>
              <a:rPr lang="en-US" altLang="zh-TW" sz="3300" dirty="0" smtClean="0"/>
              <a:t>3</a:t>
            </a:r>
            <a:r>
              <a:rPr lang="zh-TW" altLang="zh-TW" sz="3300" dirty="0" smtClean="0"/>
              <a:t>　</a:t>
            </a:r>
            <a:r>
              <a:rPr lang="en-US" altLang="zh-TW" sz="3300" dirty="0" smtClean="0"/>
              <a:t>(</a:t>
            </a:r>
            <a:r>
              <a:rPr lang="zh-TW" altLang="zh-TW" sz="3300" dirty="0" smtClean="0"/>
              <a:t>Ｃ</a:t>
            </a:r>
            <a:r>
              <a:rPr lang="en-US" altLang="zh-TW" sz="3300" dirty="0" smtClean="0"/>
              <a:t>)</a:t>
            </a:r>
            <a:r>
              <a:rPr lang="zh-TW" altLang="zh-TW" sz="3300" dirty="0" smtClean="0"/>
              <a:t>僅有像　</a:t>
            </a:r>
            <a:r>
              <a:rPr lang="en-US" altLang="zh-TW" sz="3300" dirty="0" smtClean="0"/>
              <a:t>3</a:t>
            </a:r>
            <a:r>
              <a:rPr lang="zh-TW" altLang="zh-TW" sz="3300" dirty="0" smtClean="0"/>
              <a:t>　</a:t>
            </a:r>
            <a:r>
              <a:rPr lang="en-US" altLang="zh-TW" sz="3300" dirty="0" smtClean="0"/>
              <a:t>(</a:t>
            </a:r>
            <a:r>
              <a:rPr lang="zh-TW" altLang="zh-TW" sz="3300" dirty="0" smtClean="0"/>
              <a:t>Ｄ</a:t>
            </a:r>
            <a:r>
              <a:rPr lang="en-US" altLang="zh-TW" sz="3300" dirty="0" smtClean="0"/>
              <a:t>)</a:t>
            </a:r>
            <a:r>
              <a:rPr lang="zh-TW" altLang="zh-TW" sz="3300" dirty="0" smtClean="0"/>
              <a:t>僅有像　</a:t>
            </a:r>
            <a:r>
              <a:rPr lang="en-US" altLang="zh-TW" sz="3300" dirty="0" smtClean="0"/>
              <a:t>2</a:t>
            </a:r>
            <a:r>
              <a:rPr lang="zh-TW" altLang="zh-TW" sz="3300" dirty="0" smtClean="0"/>
              <a:t>。</a:t>
            </a:r>
            <a:r>
              <a:rPr lang="zh-TW" altLang="zh-TW" dirty="0" smtClean="0"/>
              <a:t/>
            </a:r>
            <a:br>
              <a:rPr lang="zh-TW" altLang="zh-TW" dirty="0" smtClean="0"/>
            </a:br>
            <a:endParaRPr lang="zh-TW" altLang="en-US" dirty="0"/>
          </a:p>
        </p:txBody>
      </p:sp>
      <p:pic>
        <p:nvPicPr>
          <p:cNvPr id="4" name="圖片 3" descr="4-03b"/>
          <p:cNvPicPr/>
          <p:nvPr/>
        </p:nvPicPr>
        <p:blipFill>
          <a:blip r:embed="rId2" cstate="print"/>
          <a:srcRect/>
          <a:stretch>
            <a:fillRect/>
          </a:stretch>
        </p:blipFill>
        <p:spPr bwMode="auto">
          <a:xfrm>
            <a:off x="4716016" y="4293096"/>
            <a:ext cx="3384376" cy="1872208"/>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4522514"/>
          </a:xfrm>
        </p:spPr>
        <p:txBody>
          <a:bodyPr>
            <a:normAutofit fontScale="90000"/>
          </a:bodyPr>
          <a:lstStyle/>
          <a:p>
            <a:pPr algn="l" eaLnBrk="0" hangingPunct="0"/>
            <a:r>
              <a:rPr lang="en-US" altLang="zh-TW" sz="3300" dirty="0" smtClean="0"/>
              <a:t>13.</a:t>
            </a:r>
            <a:r>
              <a:rPr lang="zh-TW" altLang="zh-TW" sz="3300" dirty="0" smtClean="0"/>
              <a:t>甲</a:t>
            </a:r>
            <a:r>
              <a:rPr lang="zh-TW" altLang="zh-TW" sz="3300" dirty="0" smtClean="0"/>
              <a:t>、乙兩面平面鏡相交成直角</a:t>
            </a:r>
            <a:r>
              <a:rPr lang="zh-TW" altLang="zh-TW" sz="3300" dirty="0" smtClean="0"/>
              <a:t>，</a:t>
            </a:r>
            <a:r>
              <a:rPr lang="zh-TW" altLang="en-US" sz="3300" u="sng" dirty="0" smtClean="0"/>
              <a:t>阿學</a:t>
            </a:r>
            <a:r>
              <a:rPr lang="zh-TW" altLang="zh-TW" sz="3300" dirty="0" smtClean="0"/>
              <a:t>將</a:t>
            </a:r>
            <a:r>
              <a:rPr lang="zh-TW" altLang="zh-TW" sz="3300" dirty="0" smtClean="0"/>
              <a:t>一個物體↑豎立在平面鏡前，此物體經過甲、乙兩平面鏡反射後的成像情形如圖所示，三個虛像分別以像　</a:t>
            </a:r>
            <a:r>
              <a:rPr lang="en-US" altLang="zh-TW" sz="3300" dirty="0" smtClean="0"/>
              <a:t>1</a:t>
            </a:r>
            <a:r>
              <a:rPr lang="zh-TW" altLang="zh-TW" sz="3300" dirty="0" smtClean="0"/>
              <a:t>、像　</a:t>
            </a:r>
            <a:r>
              <a:rPr lang="en-US" altLang="zh-TW" sz="3300" dirty="0" smtClean="0"/>
              <a:t>2</a:t>
            </a:r>
            <a:r>
              <a:rPr lang="zh-TW" altLang="zh-TW" sz="3300" dirty="0" smtClean="0"/>
              <a:t>　及像　</a:t>
            </a:r>
            <a:r>
              <a:rPr lang="en-US" altLang="zh-TW" sz="3300" dirty="0" smtClean="0"/>
              <a:t>3</a:t>
            </a:r>
            <a:r>
              <a:rPr lang="zh-TW" altLang="zh-TW" sz="3300" dirty="0" smtClean="0"/>
              <a:t>　來表示。</a:t>
            </a:r>
            <a:r>
              <a:rPr lang="zh-TW" altLang="zh-TW" sz="3300" dirty="0" smtClean="0"/>
              <a:t>若</a:t>
            </a:r>
            <a:r>
              <a:rPr lang="zh-TW" altLang="en-US" sz="3300" u="sng" dirty="0" smtClean="0"/>
              <a:t>阿學</a:t>
            </a:r>
            <a:r>
              <a:rPr lang="zh-TW" altLang="zh-TW" sz="3300" dirty="0" smtClean="0"/>
              <a:t>的</a:t>
            </a:r>
            <a:r>
              <a:rPr lang="zh-TW" altLang="zh-TW" sz="3300" dirty="0" smtClean="0"/>
              <a:t>眼睛自　</a:t>
            </a:r>
            <a:r>
              <a:rPr lang="en-US" altLang="zh-TW" sz="3300" dirty="0" smtClean="0"/>
              <a:t>P</a:t>
            </a:r>
            <a:r>
              <a:rPr lang="zh-TW" altLang="zh-TW" sz="3300" dirty="0" smtClean="0"/>
              <a:t>　處望</a:t>
            </a:r>
            <a:r>
              <a:rPr lang="zh-TW" altLang="zh-TW" sz="3300" dirty="0" smtClean="0"/>
              <a:t>向</a:t>
            </a:r>
            <a:r>
              <a:rPr lang="zh-TW" altLang="en-US" sz="3300" dirty="0" smtClean="0"/>
              <a:t>甲</a:t>
            </a:r>
            <a:r>
              <a:rPr lang="zh-TW" altLang="zh-TW" sz="3300" dirty="0" smtClean="0"/>
              <a:t>平面鏡</a:t>
            </a:r>
            <a:r>
              <a:rPr lang="zh-TW" altLang="zh-TW" sz="3300" dirty="0" smtClean="0"/>
              <a:t>，請問</a:t>
            </a:r>
            <a:r>
              <a:rPr lang="zh-TW" altLang="zh-TW" sz="3300" u="sng" dirty="0" smtClean="0"/>
              <a:t>小明</a:t>
            </a:r>
            <a:r>
              <a:rPr lang="zh-TW" altLang="zh-TW" sz="3300" dirty="0" smtClean="0"/>
              <a:t>總共能看見哪幾個像出現在</a:t>
            </a:r>
            <a:r>
              <a:rPr lang="zh-TW" altLang="zh-TW" sz="3300" dirty="0" smtClean="0"/>
              <a:t>「</a:t>
            </a:r>
            <a:r>
              <a:rPr lang="zh-TW" altLang="en-US" sz="3300" dirty="0" smtClean="0"/>
              <a:t>甲</a:t>
            </a:r>
            <a:r>
              <a:rPr lang="zh-TW" altLang="zh-TW" sz="3300" dirty="0" smtClean="0"/>
              <a:t>平面鏡</a:t>
            </a:r>
            <a:r>
              <a:rPr lang="zh-TW" altLang="zh-TW" sz="3300" dirty="0" smtClean="0"/>
              <a:t>」中？</a:t>
            </a:r>
            <a:br>
              <a:rPr lang="zh-TW" altLang="zh-TW" sz="3300" dirty="0" smtClean="0"/>
            </a:br>
            <a:r>
              <a:rPr lang="en-US" altLang="zh-TW" sz="3300" dirty="0" smtClean="0"/>
              <a:t>(</a:t>
            </a:r>
            <a:r>
              <a:rPr lang="zh-TW" altLang="zh-TW" sz="3300" dirty="0" smtClean="0"/>
              <a:t>Ａ</a:t>
            </a:r>
            <a:r>
              <a:rPr lang="en-US" altLang="zh-TW" sz="3300" dirty="0" smtClean="0"/>
              <a:t>)</a:t>
            </a:r>
            <a:r>
              <a:rPr lang="zh-TW" altLang="zh-TW" sz="3300" dirty="0" smtClean="0"/>
              <a:t>像　</a:t>
            </a:r>
            <a:r>
              <a:rPr lang="en-US" altLang="zh-TW" sz="3300" dirty="0" smtClean="0"/>
              <a:t>1</a:t>
            </a:r>
            <a:r>
              <a:rPr lang="zh-TW" altLang="zh-TW" sz="3300" dirty="0" smtClean="0"/>
              <a:t>、像　</a:t>
            </a:r>
            <a:r>
              <a:rPr lang="en-US" altLang="zh-TW" sz="3300" dirty="0" smtClean="0"/>
              <a:t>2</a:t>
            </a:r>
            <a:r>
              <a:rPr lang="zh-TW" altLang="zh-TW" sz="3300" dirty="0" smtClean="0"/>
              <a:t>　</a:t>
            </a:r>
            <a:r>
              <a:rPr lang="en-US" altLang="zh-TW" sz="3300" dirty="0" smtClean="0"/>
              <a:t>(</a:t>
            </a:r>
            <a:r>
              <a:rPr lang="zh-TW" altLang="zh-TW" sz="3300" dirty="0" smtClean="0"/>
              <a:t>Ｂ</a:t>
            </a:r>
            <a:r>
              <a:rPr lang="en-US" altLang="zh-TW" sz="3300" dirty="0" smtClean="0"/>
              <a:t>)</a:t>
            </a:r>
            <a:r>
              <a:rPr lang="zh-TW" altLang="zh-TW" sz="3300" dirty="0" smtClean="0"/>
              <a:t>　僅有像　</a:t>
            </a:r>
            <a:r>
              <a:rPr lang="en-US" altLang="zh-TW" sz="3300" dirty="0" smtClean="0"/>
              <a:t>2</a:t>
            </a:r>
            <a:r>
              <a:rPr lang="zh-TW" altLang="zh-TW" sz="3300" dirty="0" smtClean="0"/>
              <a:t>、像　</a:t>
            </a:r>
            <a:r>
              <a:rPr lang="en-US" altLang="zh-TW" sz="3300" dirty="0" smtClean="0"/>
              <a:t>3</a:t>
            </a:r>
            <a:r>
              <a:rPr lang="zh-TW" altLang="zh-TW" sz="3300" dirty="0" smtClean="0"/>
              <a:t>　</a:t>
            </a:r>
            <a:r>
              <a:rPr lang="en-US" altLang="zh-TW" sz="3300" dirty="0" smtClean="0"/>
              <a:t>(</a:t>
            </a:r>
            <a:r>
              <a:rPr lang="zh-TW" altLang="zh-TW" sz="3300" dirty="0" smtClean="0"/>
              <a:t>Ｃ</a:t>
            </a:r>
            <a:r>
              <a:rPr lang="en-US" altLang="zh-TW" sz="3300" dirty="0" smtClean="0"/>
              <a:t>)</a:t>
            </a:r>
            <a:r>
              <a:rPr lang="zh-TW" altLang="zh-TW" sz="3300" dirty="0" smtClean="0"/>
              <a:t>僅有像　</a:t>
            </a:r>
            <a:r>
              <a:rPr lang="en-US" altLang="zh-TW" sz="3300" dirty="0" smtClean="0"/>
              <a:t>3</a:t>
            </a:r>
            <a:r>
              <a:rPr lang="zh-TW" altLang="zh-TW" sz="3300" dirty="0" smtClean="0"/>
              <a:t>　</a:t>
            </a:r>
            <a:r>
              <a:rPr lang="en-US" altLang="zh-TW" sz="3300" dirty="0" smtClean="0"/>
              <a:t>(</a:t>
            </a:r>
            <a:r>
              <a:rPr lang="zh-TW" altLang="zh-TW" sz="3300" dirty="0" smtClean="0"/>
              <a:t>Ｄ</a:t>
            </a:r>
            <a:r>
              <a:rPr lang="en-US" altLang="zh-TW" sz="3300" dirty="0" smtClean="0"/>
              <a:t>)</a:t>
            </a:r>
            <a:r>
              <a:rPr lang="zh-TW" altLang="zh-TW" sz="3300" dirty="0" smtClean="0"/>
              <a:t>僅有像　</a:t>
            </a:r>
            <a:r>
              <a:rPr lang="en-US" altLang="zh-TW" sz="3300" dirty="0" smtClean="0"/>
              <a:t>2</a:t>
            </a:r>
            <a:r>
              <a:rPr lang="zh-TW" altLang="zh-TW" sz="3300" dirty="0" smtClean="0"/>
              <a:t>。</a:t>
            </a:r>
            <a:r>
              <a:rPr lang="zh-TW" altLang="zh-TW" dirty="0" smtClean="0"/>
              <a:t/>
            </a:r>
            <a:br>
              <a:rPr lang="zh-TW" altLang="zh-TW" dirty="0" smtClean="0"/>
            </a:br>
            <a:endParaRPr lang="zh-TW" altLang="en-US" dirty="0"/>
          </a:p>
        </p:txBody>
      </p:sp>
      <p:pic>
        <p:nvPicPr>
          <p:cNvPr id="4" name="圖片 3" descr="4-03b"/>
          <p:cNvPicPr/>
          <p:nvPr/>
        </p:nvPicPr>
        <p:blipFill>
          <a:blip r:embed="rId2" cstate="print"/>
          <a:srcRect/>
          <a:stretch>
            <a:fillRect/>
          </a:stretch>
        </p:blipFill>
        <p:spPr bwMode="auto">
          <a:xfrm>
            <a:off x="4716016" y="4293096"/>
            <a:ext cx="3384376" cy="1872208"/>
          </a:xfrm>
          <a:prstGeom prst="rect">
            <a:avLst/>
          </a:prstGeom>
          <a:noFill/>
          <a:ln w="9525">
            <a:noFill/>
            <a:miter lim="800000"/>
            <a:headEnd/>
            <a:tailEnd/>
          </a:ln>
        </p:spPr>
      </p:pic>
      <p:sp>
        <p:nvSpPr>
          <p:cNvPr id="5" name="文字方塊 4"/>
          <p:cNvSpPr txBox="1"/>
          <p:nvPr/>
        </p:nvSpPr>
        <p:spPr>
          <a:xfrm>
            <a:off x="611560" y="4437112"/>
            <a:ext cx="3528392" cy="147732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zh-TW" altLang="en-US" sz="3000" dirty="0" smtClean="0"/>
              <a:t>提示</a:t>
            </a:r>
            <a:r>
              <a:rPr lang="en-US" altLang="zh-TW" sz="3000" dirty="0" smtClean="0"/>
              <a:t>:</a:t>
            </a:r>
            <a:r>
              <a:rPr lang="zh-TW" altLang="en-US" sz="3000" dirty="0" smtClean="0"/>
              <a:t>只要能經甲鏡形成的虛像，眼睛就可以由甲鏡看到</a:t>
            </a:r>
            <a:endParaRPr lang="zh-TW" altLang="en-US" sz="30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274638"/>
            <a:ext cx="8219256" cy="2362274"/>
          </a:xfrm>
        </p:spPr>
        <p:txBody>
          <a:bodyPr>
            <a:noAutofit/>
          </a:bodyPr>
          <a:lstStyle/>
          <a:p>
            <a:pPr algn="l" eaLnBrk="0" hangingPunct="0"/>
            <a:r>
              <a:rPr lang="en-US" altLang="zh-TW" sz="3000" dirty="0" smtClean="0"/>
              <a:t>14.</a:t>
            </a:r>
            <a:r>
              <a:rPr lang="zh-TW" altLang="zh-TW" sz="3000" dirty="0" smtClean="0"/>
              <a:t>在</a:t>
            </a:r>
            <a:r>
              <a:rPr lang="zh-TW" altLang="zh-TW" sz="3000" dirty="0" smtClean="0"/>
              <a:t>水面下有一點光源　</a:t>
            </a:r>
            <a:r>
              <a:rPr lang="en-US" altLang="zh-TW" sz="3000" dirty="0" smtClean="0"/>
              <a:t>S</a:t>
            </a:r>
            <a:r>
              <a:rPr lang="zh-TW" altLang="zh-TW" sz="3000" dirty="0" smtClean="0"/>
              <a:t>，它發出的光線照射到屏幕上　</a:t>
            </a:r>
            <a:r>
              <a:rPr lang="en-US" altLang="zh-TW" sz="3000" dirty="0" smtClean="0"/>
              <a:t>P</a:t>
            </a:r>
            <a:r>
              <a:rPr lang="zh-TW" altLang="zh-TW" sz="3000" dirty="0" smtClean="0"/>
              <a:t>　點，如圖，則四條路線中，何者為正確？</a:t>
            </a:r>
            <a:br>
              <a:rPr lang="zh-TW" altLang="zh-TW" sz="3000" dirty="0" smtClean="0"/>
            </a:br>
            <a:r>
              <a:rPr lang="en-US" altLang="zh-TW" sz="3000" dirty="0" smtClean="0"/>
              <a:t>(</a:t>
            </a:r>
            <a:r>
              <a:rPr lang="zh-TW" altLang="zh-TW" sz="3000" dirty="0" smtClean="0"/>
              <a:t>Ａ</a:t>
            </a:r>
            <a:r>
              <a:rPr lang="en-US" altLang="zh-TW" sz="3000" dirty="0" smtClean="0"/>
              <a:t>)</a:t>
            </a:r>
            <a:r>
              <a:rPr lang="zh-TW" altLang="zh-TW" sz="3000" dirty="0" smtClean="0"/>
              <a:t>　</a:t>
            </a:r>
            <a:r>
              <a:rPr lang="en-US" altLang="zh-TW" sz="3000" dirty="0" smtClean="0"/>
              <a:t>SAP</a:t>
            </a:r>
            <a:r>
              <a:rPr lang="zh-TW" altLang="zh-TW" sz="3000" dirty="0" smtClean="0"/>
              <a:t>　</a:t>
            </a:r>
            <a:r>
              <a:rPr lang="en-US" altLang="zh-TW" sz="3000" dirty="0" smtClean="0"/>
              <a:t>(</a:t>
            </a:r>
            <a:r>
              <a:rPr lang="zh-TW" altLang="zh-TW" sz="3000" dirty="0" smtClean="0"/>
              <a:t>Ｂ</a:t>
            </a:r>
            <a:r>
              <a:rPr lang="en-US" altLang="zh-TW" sz="3000" dirty="0" smtClean="0"/>
              <a:t>)</a:t>
            </a:r>
            <a:r>
              <a:rPr lang="zh-TW" altLang="zh-TW" sz="3000" dirty="0" smtClean="0"/>
              <a:t>　</a:t>
            </a:r>
            <a:r>
              <a:rPr lang="en-US" altLang="zh-TW" sz="3000" dirty="0" smtClean="0"/>
              <a:t>SBP</a:t>
            </a:r>
            <a:r>
              <a:rPr lang="zh-TW" altLang="zh-TW" sz="3000" dirty="0" smtClean="0"/>
              <a:t>　</a:t>
            </a:r>
            <a:r>
              <a:rPr lang="en-US" altLang="zh-TW" sz="3000" dirty="0" smtClean="0"/>
              <a:t>(</a:t>
            </a:r>
            <a:r>
              <a:rPr lang="zh-TW" altLang="zh-TW" sz="3000" dirty="0" smtClean="0"/>
              <a:t>Ｃ</a:t>
            </a:r>
            <a:r>
              <a:rPr lang="en-US" altLang="zh-TW" sz="3000" dirty="0" smtClean="0"/>
              <a:t>)</a:t>
            </a:r>
            <a:r>
              <a:rPr lang="zh-TW" altLang="zh-TW" sz="3000" dirty="0" smtClean="0"/>
              <a:t>　</a:t>
            </a:r>
            <a:r>
              <a:rPr lang="en-US" altLang="zh-TW" sz="3000" dirty="0" smtClean="0"/>
              <a:t>SCP</a:t>
            </a:r>
            <a:r>
              <a:rPr lang="zh-TW" altLang="zh-TW" sz="3000" dirty="0" smtClean="0"/>
              <a:t>　</a:t>
            </a:r>
            <a:r>
              <a:rPr lang="en-US" altLang="zh-TW" sz="3000" dirty="0" smtClean="0"/>
              <a:t>(</a:t>
            </a:r>
            <a:r>
              <a:rPr lang="zh-TW" altLang="zh-TW" sz="3000" dirty="0" smtClean="0"/>
              <a:t>Ｄ</a:t>
            </a:r>
            <a:r>
              <a:rPr lang="en-US" altLang="zh-TW" sz="3000" dirty="0" smtClean="0"/>
              <a:t>)</a:t>
            </a:r>
            <a:r>
              <a:rPr lang="zh-TW" altLang="zh-TW" sz="3000" dirty="0" smtClean="0"/>
              <a:t>　</a:t>
            </a:r>
            <a:r>
              <a:rPr lang="en-US" altLang="zh-TW" sz="3000" dirty="0" smtClean="0"/>
              <a:t>SDP</a:t>
            </a:r>
            <a:r>
              <a:rPr lang="zh-TW" altLang="zh-TW" sz="3000" dirty="0" smtClean="0"/>
              <a:t>。</a:t>
            </a:r>
            <a:endParaRPr lang="zh-TW" altLang="en-US" sz="3000" dirty="0"/>
          </a:p>
        </p:txBody>
      </p:sp>
      <p:pic>
        <p:nvPicPr>
          <p:cNvPr id="4" name="圖片 3" descr="4-54"/>
          <p:cNvPicPr/>
          <p:nvPr/>
        </p:nvPicPr>
        <p:blipFill>
          <a:blip r:embed="rId2" cstate="print"/>
          <a:srcRect/>
          <a:stretch>
            <a:fillRect/>
          </a:stretch>
        </p:blipFill>
        <p:spPr bwMode="auto">
          <a:xfrm>
            <a:off x="3983672" y="2892424"/>
            <a:ext cx="3828688" cy="2048743"/>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274638"/>
            <a:ext cx="8219256" cy="2362274"/>
          </a:xfrm>
        </p:spPr>
        <p:txBody>
          <a:bodyPr>
            <a:noAutofit/>
          </a:bodyPr>
          <a:lstStyle/>
          <a:p>
            <a:pPr algn="l" eaLnBrk="0" hangingPunct="0"/>
            <a:r>
              <a:rPr lang="en-US" altLang="zh-TW" sz="3000" dirty="0" smtClean="0"/>
              <a:t>14.</a:t>
            </a:r>
            <a:r>
              <a:rPr lang="zh-TW" altLang="zh-TW" sz="3000" dirty="0" smtClean="0"/>
              <a:t>在</a:t>
            </a:r>
            <a:r>
              <a:rPr lang="zh-TW" altLang="zh-TW" sz="3000" dirty="0" smtClean="0"/>
              <a:t>水面下有一點光源　</a:t>
            </a:r>
            <a:r>
              <a:rPr lang="en-US" altLang="zh-TW" sz="3000" dirty="0" smtClean="0"/>
              <a:t>S</a:t>
            </a:r>
            <a:r>
              <a:rPr lang="zh-TW" altLang="zh-TW" sz="3000" dirty="0" smtClean="0"/>
              <a:t>，它發出的光線照射到屏幕上　</a:t>
            </a:r>
            <a:r>
              <a:rPr lang="en-US" altLang="zh-TW" sz="3000" dirty="0" smtClean="0"/>
              <a:t>P</a:t>
            </a:r>
            <a:r>
              <a:rPr lang="zh-TW" altLang="zh-TW" sz="3000" dirty="0" smtClean="0"/>
              <a:t>　點，如圖，則四條路線中，何者為正確？</a:t>
            </a:r>
            <a:br>
              <a:rPr lang="zh-TW" altLang="zh-TW" sz="3000" dirty="0" smtClean="0"/>
            </a:br>
            <a:r>
              <a:rPr lang="en-US" altLang="zh-TW" sz="3000" dirty="0" smtClean="0"/>
              <a:t>(</a:t>
            </a:r>
            <a:r>
              <a:rPr lang="zh-TW" altLang="zh-TW" sz="3000" dirty="0" smtClean="0"/>
              <a:t>Ａ</a:t>
            </a:r>
            <a:r>
              <a:rPr lang="en-US" altLang="zh-TW" sz="3000" dirty="0" smtClean="0"/>
              <a:t>)</a:t>
            </a:r>
            <a:r>
              <a:rPr lang="zh-TW" altLang="zh-TW" sz="3000" dirty="0" smtClean="0"/>
              <a:t>　</a:t>
            </a:r>
            <a:r>
              <a:rPr lang="en-US" altLang="zh-TW" sz="3000" dirty="0" smtClean="0"/>
              <a:t>SAP</a:t>
            </a:r>
            <a:r>
              <a:rPr lang="zh-TW" altLang="zh-TW" sz="3000" dirty="0" smtClean="0"/>
              <a:t>　</a:t>
            </a:r>
            <a:r>
              <a:rPr lang="en-US" altLang="zh-TW" sz="3000" dirty="0" smtClean="0"/>
              <a:t>(</a:t>
            </a:r>
            <a:r>
              <a:rPr lang="zh-TW" altLang="zh-TW" sz="3000" dirty="0" smtClean="0"/>
              <a:t>Ｂ</a:t>
            </a:r>
            <a:r>
              <a:rPr lang="en-US" altLang="zh-TW" sz="3000" dirty="0" smtClean="0"/>
              <a:t>)</a:t>
            </a:r>
            <a:r>
              <a:rPr lang="zh-TW" altLang="zh-TW" sz="3000" dirty="0" smtClean="0"/>
              <a:t>　</a:t>
            </a:r>
            <a:r>
              <a:rPr lang="en-US" altLang="zh-TW" sz="3000" dirty="0" smtClean="0"/>
              <a:t>SBP</a:t>
            </a:r>
            <a:r>
              <a:rPr lang="zh-TW" altLang="zh-TW" sz="3000" dirty="0" smtClean="0"/>
              <a:t>　</a:t>
            </a:r>
            <a:r>
              <a:rPr lang="en-US" altLang="zh-TW" sz="3000" dirty="0" smtClean="0"/>
              <a:t>(</a:t>
            </a:r>
            <a:r>
              <a:rPr lang="zh-TW" altLang="zh-TW" sz="3000" dirty="0" smtClean="0"/>
              <a:t>Ｃ</a:t>
            </a:r>
            <a:r>
              <a:rPr lang="en-US" altLang="zh-TW" sz="3000" dirty="0" smtClean="0"/>
              <a:t>)</a:t>
            </a:r>
            <a:r>
              <a:rPr lang="zh-TW" altLang="zh-TW" sz="3000" dirty="0" smtClean="0"/>
              <a:t>　</a:t>
            </a:r>
            <a:r>
              <a:rPr lang="en-US" altLang="zh-TW" sz="3000" dirty="0" smtClean="0"/>
              <a:t>SCP</a:t>
            </a:r>
            <a:r>
              <a:rPr lang="zh-TW" altLang="zh-TW" sz="3000" dirty="0" smtClean="0"/>
              <a:t>　</a:t>
            </a:r>
            <a:r>
              <a:rPr lang="en-US" altLang="zh-TW" sz="3000" dirty="0" smtClean="0"/>
              <a:t>(</a:t>
            </a:r>
            <a:r>
              <a:rPr lang="zh-TW" altLang="zh-TW" sz="3000" dirty="0" smtClean="0"/>
              <a:t>Ｄ</a:t>
            </a:r>
            <a:r>
              <a:rPr lang="en-US" altLang="zh-TW" sz="3000" dirty="0" smtClean="0"/>
              <a:t>)</a:t>
            </a:r>
            <a:r>
              <a:rPr lang="zh-TW" altLang="zh-TW" sz="3000" dirty="0" smtClean="0"/>
              <a:t>　</a:t>
            </a:r>
            <a:r>
              <a:rPr lang="en-US" altLang="zh-TW" sz="3000" dirty="0" smtClean="0"/>
              <a:t>SDP</a:t>
            </a:r>
            <a:r>
              <a:rPr lang="zh-TW" altLang="zh-TW" sz="3000" dirty="0" smtClean="0"/>
              <a:t>。</a:t>
            </a:r>
            <a:endParaRPr lang="zh-TW" altLang="en-US" sz="3000" dirty="0"/>
          </a:p>
        </p:txBody>
      </p:sp>
      <p:pic>
        <p:nvPicPr>
          <p:cNvPr id="4" name="圖片 3" descr="4-54"/>
          <p:cNvPicPr/>
          <p:nvPr/>
        </p:nvPicPr>
        <p:blipFill>
          <a:blip r:embed="rId2" cstate="print"/>
          <a:srcRect/>
          <a:stretch>
            <a:fillRect/>
          </a:stretch>
        </p:blipFill>
        <p:spPr bwMode="auto">
          <a:xfrm>
            <a:off x="3983672" y="2892424"/>
            <a:ext cx="3828688" cy="2048743"/>
          </a:xfrm>
          <a:prstGeom prst="rect">
            <a:avLst/>
          </a:prstGeom>
          <a:noFill/>
          <a:ln w="9525">
            <a:noFill/>
            <a:miter lim="800000"/>
            <a:headEnd/>
            <a:tailEnd/>
          </a:ln>
        </p:spPr>
      </p:pic>
      <p:sp>
        <p:nvSpPr>
          <p:cNvPr id="6" name="文字方塊 5"/>
          <p:cNvSpPr txBox="1"/>
          <p:nvPr/>
        </p:nvSpPr>
        <p:spPr>
          <a:xfrm>
            <a:off x="755576" y="3068960"/>
            <a:ext cx="3384376" cy="286232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zh-TW" altLang="en-US" sz="3000" dirty="0" smtClean="0"/>
              <a:t>提示</a:t>
            </a:r>
            <a:r>
              <a:rPr lang="en-US" altLang="zh-TW" sz="3000" dirty="0" smtClean="0"/>
              <a:t>:</a:t>
            </a:r>
            <a:r>
              <a:rPr lang="zh-TW" altLang="en-US" sz="3000" dirty="0" smtClean="0"/>
              <a:t>光速在介質愈疏鬆的介質</a:t>
            </a:r>
            <a:r>
              <a:rPr lang="zh-TW" altLang="en-US" sz="3000" dirty="0" smtClean="0"/>
              <a:t>中，傳遞愈快，愈遠離法線；但垂直接觸面入射的光線，不會偏折</a:t>
            </a:r>
            <a:endParaRPr lang="zh-TW" altLang="en-US" sz="30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274638"/>
            <a:ext cx="8075240" cy="2074242"/>
          </a:xfrm>
        </p:spPr>
        <p:txBody>
          <a:bodyPr>
            <a:normAutofit/>
          </a:bodyPr>
          <a:lstStyle/>
          <a:p>
            <a:pPr algn="l" eaLnBrk="0" hangingPunct="0"/>
            <a:r>
              <a:rPr lang="en-US" altLang="zh-TW" sz="3000" dirty="0" smtClean="0"/>
              <a:t>15.</a:t>
            </a:r>
            <a:r>
              <a:rPr lang="zh-TW" altLang="en-US" sz="3000" dirty="0" smtClean="0"/>
              <a:t>日常</a:t>
            </a:r>
            <a:r>
              <a:rPr lang="zh-TW" altLang="zh-TW" sz="3000" dirty="0" smtClean="0"/>
              <a:t>生活</a:t>
            </a:r>
            <a:r>
              <a:rPr lang="zh-TW" altLang="zh-TW" sz="3000" dirty="0" smtClean="0"/>
              <a:t>中所</a:t>
            </a:r>
            <a:r>
              <a:rPr lang="zh-TW" altLang="zh-TW" sz="3000" dirty="0" smtClean="0"/>
              <a:t>看到</a:t>
            </a:r>
            <a:r>
              <a:rPr lang="zh-TW" altLang="en-US" sz="3000" dirty="0" smtClean="0"/>
              <a:t>天上的</a:t>
            </a:r>
            <a:r>
              <a:rPr lang="zh-TW" altLang="zh-TW" sz="3000" dirty="0" smtClean="0"/>
              <a:t>星星</a:t>
            </a:r>
            <a:r>
              <a:rPr lang="zh-TW" altLang="zh-TW" sz="3000" dirty="0" smtClean="0"/>
              <a:t>及水中的魚，都不是真正的位置，這是因光的哪一種現象所造成的？</a:t>
            </a:r>
            <a:br>
              <a:rPr lang="zh-TW" altLang="zh-TW" sz="3000" dirty="0" smtClean="0"/>
            </a:br>
            <a:r>
              <a:rPr lang="en-US" altLang="zh-TW" sz="3000" dirty="0" smtClean="0"/>
              <a:t>(</a:t>
            </a:r>
            <a:r>
              <a:rPr lang="zh-TW" altLang="zh-TW" sz="3000" dirty="0" smtClean="0"/>
              <a:t>Ａ</a:t>
            </a:r>
            <a:r>
              <a:rPr lang="en-US" altLang="zh-TW" sz="3000" dirty="0" smtClean="0"/>
              <a:t>)</a:t>
            </a:r>
            <a:r>
              <a:rPr lang="zh-TW" altLang="zh-TW" sz="3000" dirty="0" smtClean="0"/>
              <a:t>反射　</a:t>
            </a:r>
            <a:r>
              <a:rPr lang="en-US" altLang="zh-TW" sz="3000" dirty="0" smtClean="0"/>
              <a:t>(</a:t>
            </a:r>
            <a:r>
              <a:rPr lang="zh-TW" altLang="zh-TW" sz="3000" dirty="0" smtClean="0"/>
              <a:t>Ｂ</a:t>
            </a:r>
            <a:r>
              <a:rPr lang="en-US" altLang="zh-TW" sz="3000" dirty="0" smtClean="0"/>
              <a:t>)</a:t>
            </a:r>
            <a:r>
              <a:rPr lang="zh-TW" altLang="zh-TW" sz="3000" dirty="0" smtClean="0"/>
              <a:t>折射　</a:t>
            </a:r>
            <a:r>
              <a:rPr lang="en-US" altLang="zh-TW" sz="3000" dirty="0" smtClean="0"/>
              <a:t>(</a:t>
            </a:r>
            <a:r>
              <a:rPr lang="zh-TW" altLang="zh-TW" sz="3000" dirty="0" smtClean="0"/>
              <a:t>Ｃ</a:t>
            </a:r>
            <a:r>
              <a:rPr lang="en-US" altLang="zh-TW" sz="3000" dirty="0" smtClean="0"/>
              <a:t>)</a:t>
            </a:r>
            <a:r>
              <a:rPr lang="zh-TW" altLang="zh-TW" sz="3000" dirty="0" smtClean="0"/>
              <a:t>正射　</a:t>
            </a:r>
            <a:r>
              <a:rPr lang="en-US" altLang="zh-TW" sz="3000" dirty="0" smtClean="0"/>
              <a:t>(</a:t>
            </a:r>
            <a:r>
              <a:rPr lang="zh-TW" altLang="zh-TW" sz="3000" dirty="0" smtClean="0"/>
              <a:t>Ｄ</a:t>
            </a:r>
            <a:r>
              <a:rPr lang="en-US" altLang="zh-TW" sz="3000" dirty="0" smtClean="0"/>
              <a:t>)</a:t>
            </a:r>
            <a:r>
              <a:rPr lang="zh-TW" altLang="zh-TW" sz="3000" dirty="0" smtClean="0"/>
              <a:t>直進。</a:t>
            </a:r>
            <a:endParaRPr lang="zh-TW" altLang="en-US" sz="3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2506290"/>
          </a:xfrm>
        </p:spPr>
        <p:txBody>
          <a:bodyPr>
            <a:normAutofit/>
          </a:bodyPr>
          <a:lstStyle/>
          <a:p>
            <a:pPr algn="l" eaLnBrk="0" hangingPunct="0"/>
            <a:r>
              <a:rPr lang="en-US" altLang="zh-TW" sz="3300" dirty="0" smtClean="0"/>
              <a:t>2.</a:t>
            </a:r>
            <a:r>
              <a:rPr lang="zh-TW" altLang="zh-TW" sz="3300" dirty="0" smtClean="0"/>
              <a:t>光</a:t>
            </a:r>
            <a:r>
              <a:rPr lang="zh-TW" altLang="zh-TW" sz="3300" dirty="0"/>
              <a:t>在下列哪一種介質內沿直線前進？</a:t>
            </a:r>
            <a:br>
              <a:rPr lang="zh-TW" altLang="zh-TW" sz="3300" dirty="0"/>
            </a:br>
            <a:r>
              <a:rPr lang="en-US" altLang="zh-TW" sz="3300" dirty="0"/>
              <a:t>(</a:t>
            </a:r>
            <a:r>
              <a:rPr lang="zh-TW" altLang="zh-TW" sz="3300" dirty="0"/>
              <a:t>Ａ</a:t>
            </a:r>
            <a:r>
              <a:rPr lang="en-US" altLang="zh-TW" sz="3300" dirty="0"/>
              <a:t>)</a:t>
            </a:r>
            <a:r>
              <a:rPr lang="zh-TW" altLang="zh-TW" sz="3300" dirty="0"/>
              <a:t>真空　</a:t>
            </a:r>
            <a:r>
              <a:rPr lang="en-US" altLang="zh-TW" sz="3300" dirty="0"/>
              <a:t>(</a:t>
            </a:r>
            <a:r>
              <a:rPr lang="zh-TW" altLang="zh-TW" sz="3300" dirty="0"/>
              <a:t>Ｂ</a:t>
            </a:r>
            <a:r>
              <a:rPr lang="en-US" altLang="zh-TW" sz="3300" dirty="0"/>
              <a:t>)</a:t>
            </a:r>
            <a:r>
              <a:rPr lang="zh-TW" altLang="zh-TW" sz="3300" dirty="0"/>
              <a:t>水　</a:t>
            </a:r>
            <a:r>
              <a:rPr lang="en-US" altLang="zh-TW" sz="3300" dirty="0"/>
              <a:t>(</a:t>
            </a:r>
            <a:r>
              <a:rPr lang="zh-TW" altLang="zh-TW" sz="3300" dirty="0"/>
              <a:t>Ｃ</a:t>
            </a:r>
            <a:r>
              <a:rPr lang="en-US" altLang="zh-TW" sz="3300" dirty="0"/>
              <a:t>)</a:t>
            </a:r>
            <a:r>
              <a:rPr lang="zh-TW" altLang="zh-TW" sz="3300" dirty="0"/>
              <a:t>玻璃　</a:t>
            </a:r>
            <a:r>
              <a:rPr lang="en-US" altLang="zh-TW" sz="3300" dirty="0"/>
              <a:t>(</a:t>
            </a:r>
            <a:r>
              <a:rPr lang="zh-TW" altLang="zh-TW" sz="3300" dirty="0"/>
              <a:t>Ｄ</a:t>
            </a:r>
            <a:r>
              <a:rPr lang="en-US" altLang="zh-TW" sz="3300" dirty="0"/>
              <a:t>)</a:t>
            </a:r>
            <a:r>
              <a:rPr lang="zh-TW" altLang="zh-TW" sz="3300" dirty="0"/>
              <a:t>以上皆是</a:t>
            </a:r>
            <a:r>
              <a:rPr lang="zh-TW" altLang="zh-TW" dirty="0"/>
              <a:t>。</a:t>
            </a:r>
            <a:br>
              <a:rPr lang="zh-TW" altLang="zh-TW" dirty="0"/>
            </a:br>
            <a:endParaRPr lang="zh-TW"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274638"/>
            <a:ext cx="8075240" cy="2074242"/>
          </a:xfrm>
        </p:spPr>
        <p:txBody>
          <a:bodyPr>
            <a:normAutofit/>
          </a:bodyPr>
          <a:lstStyle/>
          <a:p>
            <a:pPr algn="l" eaLnBrk="0" hangingPunct="0"/>
            <a:r>
              <a:rPr lang="en-US" altLang="zh-TW" sz="3000" dirty="0" smtClean="0"/>
              <a:t>15.</a:t>
            </a:r>
            <a:r>
              <a:rPr lang="zh-TW" altLang="en-US" sz="3000" dirty="0" smtClean="0"/>
              <a:t>日常</a:t>
            </a:r>
            <a:r>
              <a:rPr lang="zh-TW" altLang="zh-TW" sz="3000" dirty="0" smtClean="0"/>
              <a:t>生活</a:t>
            </a:r>
            <a:r>
              <a:rPr lang="zh-TW" altLang="zh-TW" sz="3000" dirty="0" smtClean="0"/>
              <a:t>中所</a:t>
            </a:r>
            <a:r>
              <a:rPr lang="zh-TW" altLang="zh-TW" sz="3000" dirty="0" smtClean="0"/>
              <a:t>看到</a:t>
            </a:r>
            <a:r>
              <a:rPr lang="zh-TW" altLang="en-US" sz="3000" dirty="0" smtClean="0"/>
              <a:t>天上的</a:t>
            </a:r>
            <a:r>
              <a:rPr lang="zh-TW" altLang="zh-TW" sz="3000" dirty="0" smtClean="0"/>
              <a:t>星星</a:t>
            </a:r>
            <a:r>
              <a:rPr lang="zh-TW" altLang="zh-TW" sz="3000" dirty="0" smtClean="0"/>
              <a:t>及水中的魚，都不是真正的位置，這是因光的哪一種現象所造成的？</a:t>
            </a:r>
            <a:br>
              <a:rPr lang="zh-TW" altLang="zh-TW" sz="3000" dirty="0" smtClean="0"/>
            </a:br>
            <a:r>
              <a:rPr lang="en-US" altLang="zh-TW" sz="3000" dirty="0" smtClean="0"/>
              <a:t>(</a:t>
            </a:r>
            <a:r>
              <a:rPr lang="zh-TW" altLang="zh-TW" sz="3000" dirty="0" smtClean="0"/>
              <a:t>Ａ</a:t>
            </a:r>
            <a:r>
              <a:rPr lang="en-US" altLang="zh-TW" sz="3000" dirty="0" smtClean="0"/>
              <a:t>)</a:t>
            </a:r>
            <a:r>
              <a:rPr lang="zh-TW" altLang="zh-TW" sz="3000" dirty="0" smtClean="0"/>
              <a:t>反射　</a:t>
            </a:r>
            <a:r>
              <a:rPr lang="en-US" altLang="zh-TW" sz="3000" dirty="0" smtClean="0"/>
              <a:t>(</a:t>
            </a:r>
            <a:r>
              <a:rPr lang="zh-TW" altLang="zh-TW" sz="3000" dirty="0" smtClean="0"/>
              <a:t>Ｂ</a:t>
            </a:r>
            <a:r>
              <a:rPr lang="en-US" altLang="zh-TW" sz="3000" dirty="0" smtClean="0"/>
              <a:t>)</a:t>
            </a:r>
            <a:r>
              <a:rPr lang="zh-TW" altLang="zh-TW" sz="3000" dirty="0" smtClean="0"/>
              <a:t>折射　</a:t>
            </a:r>
            <a:r>
              <a:rPr lang="en-US" altLang="zh-TW" sz="3000" dirty="0" smtClean="0"/>
              <a:t>(</a:t>
            </a:r>
            <a:r>
              <a:rPr lang="zh-TW" altLang="zh-TW" sz="3000" dirty="0" smtClean="0"/>
              <a:t>Ｃ</a:t>
            </a:r>
            <a:r>
              <a:rPr lang="en-US" altLang="zh-TW" sz="3000" dirty="0" smtClean="0"/>
              <a:t>)</a:t>
            </a:r>
            <a:r>
              <a:rPr lang="zh-TW" altLang="zh-TW" sz="3000" dirty="0" smtClean="0"/>
              <a:t>正射　</a:t>
            </a:r>
            <a:r>
              <a:rPr lang="en-US" altLang="zh-TW" sz="3000" dirty="0" smtClean="0"/>
              <a:t>(</a:t>
            </a:r>
            <a:r>
              <a:rPr lang="zh-TW" altLang="zh-TW" sz="3000" dirty="0" smtClean="0"/>
              <a:t>Ｄ</a:t>
            </a:r>
            <a:r>
              <a:rPr lang="en-US" altLang="zh-TW" sz="3000" dirty="0" smtClean="0"/>
              <a:t>)</a:t>
            </a:r>
            <a:r>
              <a:rPr lang="zh-TW" altLang="zh-TW" sz="3000" dirty="0" smtClean="0"/>
              <a:t>直進。</a:t>
            </a:r>
            <a:endParaRPr lang="zh-TW" altLang="en-US" sz="3000" dirty="0"/>
          </a:p>
        </p:txBody>
      </p:sp>
      <p:sp>
        <p:nvSpPr>
          <p:cNvPr id="3" name="文字方塊 2"/>
          <p:cNvSpPr txBox="1"/>
          <p:nvPr/>
        </p:nvSpPr>
        <p:spPr>
          <a:xfrm>
            <a:off x="899593" y="3068960"/>
            <a:ext cx="7488831" cy="101566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zh-TW" altLang="en-US" sz="3000" dirty="0" smtClean="0"/>
              <a:t>提示</a:t>
            </a:r>
            <a:r>
              <a:rPr lang="en-US" altLang="zh-TW" sz="3000" dirty="0" smtClean="0"/>
              <a:t>:</a:t>
            </a:r>
            <a:r>
              <a:rPr lang="zh-TW" altLang="en-US" sz="3000" dirty="0" smtClean="0"/>
              <a:t>我們所看見</a:t>
            </a:r>
            <a:r>
              <a:rPr lang="zh-TW" altLang="en-US" sz="3000" dirty="0" smtClean="0"/>
              <a:t>天上的</a:t>
            </a:r>
            <a:r>
              <a:rPr lang="zh-TW" altLang="zh-TW" sz="3000" dirty="0" smtClean="0"/>
              <a:t>星星及水中的</a:t>
            </a:r>
            <a:r>
              <a:rPr lang="zh-TW" altLang="zh-TW" sz="3000" dirty="0" smtClean="0"/>
              <a:t>魚</a:t>
            </a:r>
            <a:r>
              <a:rPr lang="zh-TW" altLang="en-US" sz="3000" dirty="0" smtClean="0"/>
              <a:t>都是因光傳至不同介質所形成的虛像</a:t>
            </a:r>
            <a:endParaRPr lang="zh-TW" altLang="en-US" sz="30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2938338"/>
          </a:xfrm>
        </p:spPr>
        <p:txBody>
          <a:bodyPr/>
          <a:lstStyle/>
          <a:p>
            <a:pPr algn="l" eaLnBrk="0" hangingPunct="0"/>
            <a:r>
              <a:rPr lang="en-US" altLang="zh-TW" sz="3000" dirty="0" smtClean="0"/>
              <a:t>16.</a:t>
            </a:r>
            <a:r>
              <a:rPr lang="zh-TW" altLang="zh-TW" sz="3000" dirty="0" smtClean="0"/>
              <a:t>從</a:t>
            </a:r>
            <a:r>
              <a:rPr lang="zh-TW" altLang="zh-TW" sz="3000" dirty="0" smtClean="0"/>
              <a:t>水面上方看到水中的石子時，下列何圖為合理的光行進路線圖？</a:t>
            </a:r>
            <a:br>
              <a:rPr lang="zh-TW" altLang="zh-TW" sz="3000" dirty="0" smtClean="0"/>
            </a:br>
            <a:r>
              <a:rPr lang="en-US" altLang="zh-TW" sz="3000" dirty="0" smtClean="0"/>
              <a:t>(</a:t>
            </a:r>
            <a:r>
              <a:rPr lang="zh-TW" altLang="zh-TW" sz="3000" dirty="0" smtClean="0"/>
              <a:t>Ａ</a:t>
            </a:r>
            <a:r>
              <a:rPr lang="en-US" altLang="zh-TW" sz="3000" dirty="0" smtClean="0"/>
              <a:t>)</a:t>
            </a:r>
            <a:r>
              <a:rPr lang="zh-TW" altLang="en-US" sz="3000" dirty="0" smtClean="0"/>
              <a:t>              </a:t>
            </a:r>
            <a:r>
              <a:rPr lang="zh-TW" altLang="zh-TW" sz="3000" dirty="0" smtClean="0"/>
              <a:t>　</a:t>
            </a:r>
            <a:r>
              <a:rPr lang="en-US" altLang="zh-TW" sz="3000" dirty="0" smtClean="0"/>
              <a:t>(</a:t>
            </a:r>
            <a:r>
              <a:rPr lang="zh-TW" altLang="zh-TW" sz="3000" dirty="0" smtClean="0"/>
              <a:t>Ｂ</a:t>
            </a:r>
            <a:r>
              <a:rPr lang="en-US" altLang="zh-TW" sz="3000" dirty="0" smtClean="0"/>
              <a:t>)</a:t>
            </a:r>
            <a:r>
              <a:rPr lang="zh-TW" altLang="en-US" sz="3000" dirty="0" smtClean="0"/>
              <a:t>      </a:t>
            </a:r>
            <a:r>
              <a:rPr lang="zh-TW" altLang="zh-TW" sz="3000" dirty="0" smtClean="0"/>
              <a:t>　</a:t>
            </a:r>
            <a:r>
              <a:rPr lang="en-US" altLang="zh-TW" sz="3000" dirty="0" smtClean="0"/>
              <a:t> </a:t>
            </a:r>
            <a:r>
              <a:rPr lang="zh-TW" altLang="en-US" sz="3000" dirty="0" smtClean="0"/>
              <a:t> </a:t>
            </a:r>
            <a:r>
              <a:rPr lang="zh-TW" altLang="zh-TW" sz="3000" dirty="0" smtClean="0"/>
              <a:t>　</a:t>
            </a:r>
            <a:r>
              <a:rPr lang="en-US" altLang="zh-TW" sz="3000" dirty="0" smtClean="0"/>
              <a:t>(</a:t>
            </a:r>
            <a:r>
              <a:rPr lang="zh-TW" altLang="zh-TW" sz="3000" dirty="0" smtClean="0"/>
              <a:t>Ｃ</a:t>
            </a:r>
            <a:r>
              <a:rPr lang="en-US" altLang="zh-TW" sz="3000" dirty="0" smtClean="0"/>
              <a:t>)</a:t>
            </a:r>
            <a:r>
              <a:rPr lang="zh-TW" altLang="zh-TW" sz="3000" dirty="0" smtClean="0"/>
              <a:t>　</a:t>
            </a:r>
            <a:r>
              <a:rPr lang="en-US" altLang="zh-TW" sz="3000" dirty="0" smtClean="0"/>
              <a:t> </a:t>
            </a:r>
            <a:r>
              <a:rPr lang="zh-TW" altLang="en-US" sz="3000" dirty="0" smtClean="0"/>
              <a:t>      </a:t>
            </a:r>
            <a:r>
              <a:rPr lang="zh-TW" altLang="zh-TW" sz="3000" dirty="0" smtClean="0"/>
              <a:t>　</a:t>
            </a:r>
            <a:r>
              <a:rPr lang="en-US" altLang="zh-TW" sz="3000" dirty="0" smtClean="0"/>
              <a:t>(</a:t>
            </a:r>
            <a:r>
              <a:rPr lang="zh-TW" altLang="zh-TW" sz="3000" dirty="0" smtClean="0"/>
              <a:t>Ｄ</a:t>
            </a:r>
            <a:r>
              <a:rPr lang="en-US" altLang="zh-TW" sz="3000" dirty="0" smtClean="0"/>
              <a:t>)</a:t>
            </a:r>
            <a:r>
              <a:rPr lang="zh-TW" altLang="zh-TW" sz="3000" dirty="0" smtClean="0"/>
              <a:t>　</a:t>
            </a:r>
            <a:r>
              <a:rPr lang="en-US" altLang="zh-TW" dirty="0" smtClean="0"/>
              <a:t> </a:t>
            </a:r>
            <a:endParaRPr lang="zh-TW" altLang="en-US" dirty="0"/>
          </a:p>
        </p:txBody>
      </p:sp>
      <p:pic>
        <p:nvPicPr>
          <p:cNvPr id="4" name="圖片 3" descr="4-68"/>
          <p:cNvPicPr/>
          <p:nvPr/>
        </p:nvPicPr>
        <p:blipFill>
          <a:blip r:embed="rId2" cstate="print"/>
          <a:srcRect/>
          <a:stretch>
            <a:fillRect/>
          </a:stretch>
        </p:blipFill>
        <p:spPr bwMode="auto">
          <a:xfrm>
            <a:off x="1043608" y="2708920"/>
            <a:ext cx="1368152" cy="2016224"/>
          </a:xfrm>
          <a:prstGeom prst="rect">
            <a:avLst/>
          </a:prstGeom>
          <a:noFill/>
          <a:ln w="9525">
            <a:noFill/>
            <a:miter lim="800000"/>
            <a:headEnd/>
            <a:tailEnd/>
          </a:ln>
        </p:spPr>
      </p:pic>
      <p:pic>
        <p:nvPicPr>
          <p:cNvPr id="5" name="圖片 4" descr="4-67"/>
          <p:cNvPicPr/>
          <p:nvPr/>
        </p:nvPicPr>
        <p:blipFill>
          <a:blip r:embed="rId3" cstate="print"/>
          <a:srcRect/>
          <a:stretch>
            <a:fillRect/>
          </a:stretch>
        </p:blipFill>
        <p:spPr bwMode="auto">
          <a:xfrm>
            <a:off x="3059832" y="2852936"/>
            <a:ext cx="1368152" cy="1872208"/>
          </a:xfrm>
          <a:prstGeom prst="rect">
            <a:avLst/>
          </a:prstGeom>
          <a:noFill/>
          <a:ln w="9525">
            <a:noFill/>
            <a:miter lim="800000"/>
            <a:headEnd/>
            <a:tailEnd/>
          </a:ln>
        </p:spPr>
      </p:pic>
      <p:pic>
        <p:nvPicPr>
          <p:cNvPr id="6" name="圖片 5" descr="4-69"/>
          <p:cNvPicPr/>
          <p:nvPr/>
        </p:nvPicPr>
        <p:blipFill>
          <a:blip r:embed="rId4" cstate="print"/>
          <a:srcRect/>
          <a:stretch>
            <a:fillRect/>
          </a:stretch>
        </p:blipFill>
        <p:spPr bwMode="auto">
          <a:xfrm>
            <a:off x="5148064" y="2852936"/>
            <a:ext cx="1368152" cy="2016224"/>
          </a:xfrm>
          <a:prstGeom prst="rect">
            <a:avLst/>
          </a:prstGeom>
          <a:noFill/>
          <a:ln w="9525">
            <a:noFill/>
            <a:miter lim="800000"/>
            <a:headEnd/>
            <a:tailEnd/>
          </a:ln>
        </p:spPr>
      </p:pic>
      <p:pic>
        <p:nvPicPr>
          <p:cNvPr id="7" name="圖片 6" descr="4-70"/>
          <p:cNvPicPr/>
          <p:nvPr/>
        </p:nvPicPr>
        <p:blipFill>
          <a:blip r:embed="rId5" cstate="print"/>
          <a:srcRect/>
          <a:stretch>
            <a:fillRect/>
          </a:stretch>
        </p:blipFill>
        <p:spPr bwMode="auto">
          <a:xfrm>
            <a:off x="7308304" y="2924944"/>
            <a:ext cx="1296144" cy="2016224"/>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2938338"/>
          </a:xfrm>
        </p:spPr>
        <p:txBody>
          <a:bodyPr/>
          <a:lstStyle/>
          <a:p>
            <a:pPr algn="l" eaLnBrk="0" hangingPunct="0"/>
            <a:r>
              <a:rPr lang="en-US" altLang="zh-TW" sz="3000" dirty="0" smtClean="0"/>
              <a:t>16.</a:t>
            </a:r>
            <a:r>
              <a:rPr lang="zh-TW" altLang="zh-TW" sz="3000" dirty="0" smtClean="0"/>
              <a:t>從</a:t>
            </a:r>
            <a:r>
              <a:rPr lang="zh-TW" altLang="zh-TW" sz="3000" dirty="0" smtClean="0"/>
              <a:t>水面上方看到水中的石子時，下列何圖為合理的光行進路線圖？</a:t>
            </a:r>
            <a:br>
              <a:rPr lang="zh-TW" altLang="zh-TW" sz="3000" dirty="0" smtClean="0"/>
            </a:br>
            <a:r>
              <a:rPr lang="en-US" altLang="zh-TW" sz="3000" dirty="0" smtClean="0"/>
              <a:t>(</a:t>
            </a:r>
            <a:r>
              <a:rPr lang="zh-TW" altLang="zh-TW" sz="3000" dirty="0" smtClean="0"/>
              <a:t>Ａ</a:t>
            </a:r>
            <a:r>
              <a:rPr lang="en-US" altLang="zh-TW" sz="3000" dirty="0" smtClean="0"/>
              <a:t>)</a:t>
            </a:r>
            <a:r>
              <a:rPr lang="zh-TW" altLang="en-US" sz="3000" dirty="0" smtClean="0"/>
              <a:t>              </a:t>
            </a:r>
            <a:r>
              <a:rPr lang="zh-TW" altLang="zh-TW" sz="3000" dirty="0" smtClean="0"/>
              <a:t>　</a:t>
            </a:r>
            <a:r>
              <a:rPr lang="en-US" altLang="zh-TW" sz="3000" dirty="0" smtClean="0"/>
              <a:t>(</a:t>
            </a:r>
            <a:r>
              <a:rPr lang="zh-TW" altLang="zh-TW" sz="3000" dirty="0" smtClean="0"/>
              <a:t>Ｂ</a:t>
            </a:r>
            <a:r>
              <a:rPr lang="en-US" altLang="zh-TW" sz="3000" dirty="0" smtClean="0"/>
              <a:t>)</a:t>
            </a:r>
            <a:r>
              <a:rPr lang="zh-TW" altLang="en-US" sz="3000" dirty="0" smtClean="0"/>
              <a:t>      </a:t>
            </a:r>
            <a:r>
              <a:rPr lang="zh-TW" altLang="zh-TW" sz="3000" dirty="0" smtClean="0"/>
              <a:t>　</a:t>
            </a:r>
            <a:r>
              <a:rPr lang="en-US" altLang="zh-TW" sz="3000" dirty="0" smtClean="0"/>
              <a:t> </a:t>
            </a:r>
            <a:r>
              <a:rPr lang="zh-TW" altLang="en-US" sz="3000" dirty="0" smtClean="0"/>
              <a:t> </a:t>
            </a:r>
            <a:r>
              <a:rPr lang="zh-TW" altLang="zh-TW" sz="3000" dirty="0" smtClean="0"/>
              <a:t>　</a:t>
            </a:r>
            <a:r>
              <a:rPr lang="en-US" altLang="zh-TW" sz="3000" dirty="0" smtClean="0"/>
              <a:t>(</a:t>
            </a:r>
            <a:r>
              <a:rPr lang="zh-TW" altLang="zh-TW" sz="3000" dirty="0" smtClean="0"/>
              <a:t>Ｃ</a:t>
            </a:r>
            <a:r>
              <a:rPr lang="en-US" altLang="zh-TW" sz="3000" dirty="0" smtClean="0"/>
              <a:t>)</a:t>
            </a:r>
            <a:r>
              <a:rPr lang="zh-TW" altLang="zh-TW" sz="3000" dirty="0" smtClean="0"/>
              <a:t>　</a:t>
            </a:r>
            <a:r>
              <a:rPr lang="en-US" altLang="zh-TW" sz="3000" dirty="0" smtClean="0"/>
              <a:t> </a:t>
            </a:r>
            <a:r>
              <a:rPr lang="zh-TW" altLang="en-US" sz="3000" dirty="0" smtClean="0"/>
              <a:t>      </a:t>
            </a:r>
            <a:r>
              <a:rPr lang="zh-TW" altLang="zh-TW" sz="3000" dirty="0" smtClean="0"/>
              <a:t>　</a:t>
            </a:r>
            <a:r>
              <a:rPr lang="en-US" altLang="zh-TW" sz="3000" dirty="0" smtClean="0"/>
              <a:t>(</a:t>
            </a:r>
            <a:r>
              <a:rPr lang="zh-TW" altLang="zh-TW" sz="3000" dirty="0" smtClean="0"/>
              <a:t>Ｄ</a:t>
            </a:r>
            <a:r>
              <a:rPr lang="en-US" altLang="zh-TW" sz="3000" dirty="0" smtClean="0"/>
              <a:t>)</a:t>
            </a:r>
            <a:r>
              <a:rPr lang="zh-TW" altLang="zh-TW" sz="3000" dirty="0" smtClean="0"/>
              <a:t>　</a:t>
            </a:r>
            <a:r>
              <a:rPr lang="en-US" altLang="zh-TW" dirty="0" smtClean="0"/>
              <a:t> </a:t>
            </a:r>
            <a:endParaRPr lang="zh-TW" altLang="en-US" dirty="0"/>
          </a:p>
        </p:txBody>
      </p:sp>
      <p:pic>
        <p:nvPicPr>
          <p:cNvPr id="4" name="圖片 3" descr="4-68"/>
          <p:cNvPicPr/>
          <p:nvPr/>
        </p:nvPicPr>
        <p:blipFill>
          <a:blip r:embed="rId2" cstate="print"/>
          <a:srcRect/>
          <a:stretch>
            <a:fillRect/>
          </a:stretch>
        </p:blipFill>
        <p:spPr bwMode="auto">
          <a:xfrm>
            <a:off x="1043608" y="2708920"/>
            <a:ext cx="1368152" cy="2016224"/>
          </a:xfrm>
          <a:prstGeom prst="rect">
            <a:avLst/>
          </a:prstGeom>
          <a:noFill/>
          <a:ln w="9525">
            <a:noFill/>
            <a:miter lim="800000"/>
            <a:headEnd/>
            <a:tailEnd/>
          </a:ln>
        </p:spPr>
      </p:pic>
      <p:pic>
        <p:nvPicPr>
          <p:cNvPr id="5" name="圖片 4" descr="4-67"/>
          <p:cNvPicPr/>
          <p:nvPr/>
        </p:nvPicPr>
        <p:blipFill>
          <a:blip r:embed="rId3" cstate="print"/>
          <a:srcRect/>
          <a:stretch>
            <a:fillRect/>
          </a:stretch>
        </p:blipFill>
        <p:spPr bwMode="auto">
          <a:xfrm>
            <a:off x="3059832" y="2852936"/>
            <a:ext cx="1368152" cy="1872208"/>
          </a:xfrm>
          <a:prstGeom prst="rect">
            <a:avLst/>
          </a:prstGeom>
          <a:noFill/>
          <a:ln w="9525">
            <a:noFill/>
            <a:miter lim="800000"/>
            <a:headEnd/>
            <a:tailEnd/>
          </a:ln>
        </p:spPr>
      </p:pic>
      <p:pic>
        <p:nvPicPr>
          <p:cNvPr id="6" name="圖片 5" descr="4-69"/>
          <p:cNvPicPr/>
          <p:nvPr/>
        </p:nvPicPr>
        <p:blipFill>
          <a:blip r:embed="rId4" cstate="print"/>
          <a:srcRect/>
          <a:stretch>
            <a:fillRect/>
          </a:stretch>
        </p:blipFill>
        <p:spPr bwMode="auto">
          <a:xfrm>
            <a:off x="5148064" y="2852936"/>
            <a:ext cx="1368152" cy="2016224"/>
          </a:xfrm>
          <a:prstGeom prst="rect">
            <a:avLst/>
          </a:prstGeom>
          <a:noFill/>
          <a:ln w="9525">
            <a:noFill/>
            <a:miter lim="800000"/>
            <a:headEnd/>
            <a:tailEnd/>
          </a:ln>
        </p:spPr>
      </p:pic>
      <p:pic>
        <p:nvPicPr>
          <p:cNvPr id="7" name="圖片 6" descr="4-70"/>
          <p:cNvPicPr/>
          <p:nvPr/>
        </p:nvPicPr>
        <p:blipFill>
          <a:blip r:embed="rId5" cstate="print"/>
          <a:srcRect/>
          <a:stretch>
            <a:fillRect/>
          </a:stretch>
        </p:blipFill>
        <p:spPr bwMode="auto">
          <a:xfrm>
            <a:off x="7308304" y="2924944"/>
            <a:ext cx="1296144" cy="2016224"/>
          </a:xfrm>
          <a:prstGeom prst="rect">
            <a:avLst/>
          </a:prstGeom>
          <a:noFill/>
          <a:ln w="9525">
            <a:noFill/>
            <a:miter lim="800000"/>
            <a:headEnd/>
            <a:tailEnd/>
          </a:ln>
        </p:spPr>
      </p:pic>
      <p:sp>
        <p:nvSpPr>
          <p:cNvPr id="8" name="文字方塊 7"/>
          <p:cNvSpPr txBox="1"/>
          <p:nvPr/>
        </p:nvSpPr>
        <p:spPr>
          <a:xfrm>
            <a:off x="899592" y="5013176"/>
            <a:ext cx="6248827" cy="1477328"/>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zh-TW" altLang="en-US" sz="3000" dirty="0" smtClean="0"/>
              <a:t>提示</a:t>
            </a:r>
            <a:r>
              <a:rPr lang="en-US" altLang="zh-TW" sz="3000" dirty="0" smtClean="0"/>
              <a:t>:</a:t>
            </a:r>
          </a:p>
          <a:p>
            <a:r>
              <a:rPr lang="en-US" altLang="zh-TW" sz="3000" dirty="0" smtClean="0"/>
              <a:t>1.</a:t>
            </a:r>
            <a:r>
              <a:rPr lang="zh-TW" altLang="en-US" sz="3000" dirty="0" smtClean="0"/>
              <a:t>光是由物體進入到眼中。</a:t>
            </a:r>
            <a:endParaRPr lang="en-US" altLang="zh-TW" sz="3000" dirty="0" smtClean="0"/>
          </a:p>
          <a:p>
            <a:r>
              <a:rPr lang="en-US" altLang="zh-TW" sz="3000" dirty="0" smtClean="0"/>
              <a:t>2.</a:t>
            </a:r>
            <a:r>
              <a:rPr lang="zh-TW" altLang="en-US" sz="3000" dirty="0" smtClean="0"/>
              <a:t>光</a:t>
            </a:r>
            <a:r>
              <a:rPr lang="zh-TW" altLang="en-US" sz="3000" dirty="0" smtClean="0"/>
              <a:t>進入</a:t>
            </a:r>
            <a:r>
              <a:rPr lang="zh-TW" altLang="en-US" sz="3000" dirty="0" smtClean="0"/>
              <a:t>到疏鬆的介質中會遠離法線</a:t>
            </a:r>
            <a:endParaRPr lang="zh-TW" altLang="en-US" sz="30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23528" y="1484784"/>
            <a:ext cx="8229600" cy="1143000"/>
          </a:xfrm>
        </p:spPr>
        <p:txBody>
          <a:bodyPr>
            <a:normAutofit fontScale="90000"/>
          </a:bodyPr>
          <a:lstStyle/>
          <a:p>
            <a:pPr algn="l" eaLnBrk="0" hangingPunct="0"/>
            <a:r>
              <a:rPr lang="en-US" altLang="zh-TW" sz="3300" dirty="0" smtClean="0"/>
              <a:t>17.</a:t>
            </a:r>
            <a:r>
              <a:rPr lang="zh-TW" altLang="zh-TW" sz="3300" dirty="0" smtClean="0"/>
              <a:t>如</a:t>
            </a:r>
            <a:r>
              <a:rPr lang="zh-TW" altLang="zh-TW" sz="3300" dirty="0" smtClean="0"/>
              <a:t>圖，光線經過甲、乙、丙三層介質時發生折射，且∠</a:t>
            </a:r>
            <a:r>
              <a:rPr lang="en-US" altLang="zh-TW" sz="3300" dirty="0" smtClean="0"/>
              <a:t>3</a:t>
            </a:r>
            <a:r>
              <a:rPr lang="zh-TW" altLang="zh-TW" sz="3300" dirty="0" smtClean="0"/>
              <a:t>＞∠</a:t>
            </a:r>
            <a:r>
              <a:rPr lang="en-US" altLang="zh-TW" sz="3300" dirty="0" smtClean="0"/>
              <a:t>1</a:t>
            </a:r>
            <a:r>
              <a:rPr lang="zh-TW" altLang="zh-TW" sz="3300" dirty="0" smtClean="0"/>
              <a:t>＞∠</a:t>
            </a:r>
            <a:r>
              <a:rPr lang="en-US" altLang="zh-TW" sz="3300" dirty="0" smtClean="0"/>
              <a:t>2</a:t>
            </a:r>
            <a:r>
              <a:rPr lang="zh-TW" altLang="zh-TW" sz="3300" dirty="0" smtClean="0"/>
              <a:t>，則光線在三介質中的速率快慢何者正確？</a:t>
            </a:r>
            <a:br>
              <a:rPr lang="zh-TW" altLang="zh-TW" sz="3300" dirty="0" smtClean="0"/>
            </a:br>
            <a:r>
              <a:rPr lang="en-US" altLang="zh-TW" sz="3300" dirty="0" smtClean="0"/>
              <a:t>(</a:t>
            </a:r>
            <a:r>
              <a:rPr lang="zh-TW" altLang="zh-TW" sz="3300" dirty="0" smtClean="0"/>
              <a:t>Ａ</a:t>
            </a:r>
            <a:r>
              <a:rPr lang="en-US" altLang="zh-TW" sz="3300" dirty="0" smtClean="0"/>
              <a:t>)</a:t>
            </a:r>
            <a:r>
              <a:rPr lang="zh-TW" altLang="zh-TW" sz="3300" dirty="0" smtClean="0"/>
              <a:t>甲＞乙＞丙　</a:t>
            </a:r>
            <a:r>
              <a:rPr lang="en-US" altLang="zh-TW" sz="3300" dirty="0" smtClean="0"/>
              <a:t>(</a:t>
            </a:r>
            <a:r>
              <a:rPr lang="zh-TW" altLang="zh-TW" sz="3300" dirty="0" smtClean="0"/>
              <a:t>Ｂ</a:t>
            </a:r>
            <a:r>
              <a:rPr lang="en-US" altLang="zh-TW" sz="3300" dirty="0" smtClean="0"/>
              <a:t>)</a:t>
            </a:r>
            <a:r>
              <a:rPr lang="zh-TW" altLang="zh-TW" sz="3300" dirty="0" smtClean="0"/>
              <a:t>乙＞甲＞丙　</a:t>
            </a:r>
            <a:r>
              <a:rPr lang="en-US" altLang="zh-TW" sz="3300" dirty="0" smtClean="0"/>
              <a:t>(</a:t>
            </a:r>
            <a:r>
              <a:rPr lang="zh-TW" altLang="zh-TW" sz="3300" dirty="0" smtClean="0"/>
              <a:t>Ｃ</a:t>
            </a:r>
            <a:r>
              <a:rPr lang="en-US" altLang="zh-TW" sz="3300" dirty="0" smtClean="0"/>
              <a:t>)</a:t>
            </a:r>
            <a:r>
              <a:rPr lang="zh-TW" altLang="zh-TW" sz="3300" dirty="0" smtClean="0"/>
              <a:t>丙＞甲＞乙　</a:t>
            </a:r>
            <a:r>
              <a:rPr lang="en-US" altLang="zh-TW" sz="3300" dirty="0" smtClean="0"/>
              <a:t>(</a:t>
            </a:r>
            <a:r>
              <a:rPr lang="zh-TW" altLang="zh-TW" sz="3300" dirty="0" smtClean="0"/>
              <a:t>Ｄ</a:t>
            </a:r>
            <a:r>
              <a:rPr lang="en-US" altLang="zh-TW" sz="3300" dirty="0" smtClean="0"/>
              <a:t>)</a:t>
            </a:r>
            <a:r>
              <a:rPr lang="zh-TW" altLang="zh-TW" sz="3300" dirty="0" smtClean="0"/>
              <a:t>丙＞乙＞甲。</a:t>
            </a:r>
            <a:r>
              <a:rPr lang="zh-TW" altLang="zh-TW" dirty="0" smtClean="0"/>
              <a:t/>
            </a:r>
            <a:br>
              <a:rPr lang="zh-TW" altLang="zh-TW" dirty="0" smtClean="0"/>
            </a:br>
            <a:r>
              <a:rPr lang="en-US" altLang="zh-TW" b="1" dirty="0" smtClean="0"/>
              <a:t> </a:t>
            </a:r>
            <a:r>
              <a:rPr lang="zh-TW" altLang="zh-TW" dirty="0" smtClean="0"/>
              <a:t/>
            </a:r>
            <a:br>
              <a:rPr lang="zh-TW" altLang="zh-TW" dirty="0" smtClean="0"/>
            </a:br>
            <a:endParaRPr lang="zh-TW" altLang="en-US" dirty="0"/>
          </a:p>
        </p:txBody>
      </p:sp>
      <p:pic>
        <p:nvPicPr>
          <p:cNvPr id="4" name="圖片 3" descr="4-83"/>
          <p:cNvPicPr/>
          <p:nvPr/>
        </p:nvPicPr>
        <p:blipFill>
          <a:blip r:embed="rId2" cstate="print"/>
          <a:srcRect/>
          <a:stretch>
            <a:fillRect/>
          </a:stretch>
        </p:blipFill>
        <p:spPr bwMode="auto">
          <a:xfrm>
            <a:off x="5148064" y="2636912"/>
            <a:ext cx="2751301" cy="1695817"/>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23528" y="1484784"/>
            <a:ext cx="8229600" cy="1143000"/>
          </a:xfrm>
        </p:spPr>
        <p:txBody>
          <a:bodyPr>
            <a:normAutofit fontScale="90000"/>
          </a:bodyPr>
          <a:lstStyle/>
          <a:p>
            <a:pPr algn="l" eaLnBrk="0" hangingPunct="0"/>
            <a:r>
              <a:rPr lang="en-US" altLang="zh-TW" sz="3300" dirty="0" smtClean="0"/>
              <a:t>17.</a:t>
            </a:r>
            <a:r>
              <a:rPr lang="zh-TW" altLang="zh-TW" sz="3300" dirty="0" smtClean="0"/>
              <a:t>如</a:t>
            </a:r>
            <a:r>
              <a:rPr lang="zh-TW" altLang="zh-TW" sz="3300" dirty="0" smtClean="0"/>
              <a:t>圖，光線經過甲、乙、丙三層介質時發生折射，且∠</a:t>
            </a:r>
            <a:r>
              <a:rPr lang="en-US" altLang="zh-TW" sz="3300" dirty="0" smtClean="0"/>
              <a:t>3</a:t>
            </a:r>
            <a:r>
              <a:rPr lang="zh-TW" altLang="zh-TW" sz="3300" dirty="0" smtClean="0"/>
              <a:t>＞∠</a:t>
            </a:r>
            <a:r>
              <a:rPr lang="en-US" altLang="zh-TW" sz="3300" dirty="0" smtClean="0"/>
              <a:t>1</a:t>
            </a:r>
            <a:r>
              <a:rPr lang="zh-TW" altLang="zh-TW" sz="3300" dirty="0" smtClean="0"/>
              <a:t>＞∠</a:t>
            </a:r>
            <a:r>
              <a:rPr lang="en-US" altLang="zh-TW" sz="3300" dirty="0" smtClean="0"/>
              <a:t>2</a:t>
            </a:r>
            <a:r>
              <a:rPr lang="zh-TW" altLang="zh-TW" sz="3300" dirty="0" smtClean="0"/>
              <a:t>，則光線在三介質中的速率快慢何者正確？</a:t>
            </a:r>
            <a:br>
              <a:rPr lang="zh-TW" altLang="zh-TW" sz="3300" dirty="0" smtClean="0"/>
            </a:br>
            <a:r>
              <a:rPr lang="en-US" altLang="zh-TW" sz="3300" dirty="0" smtClean="0"/>
              <a:t>(</a:t>
            </a:r>
            <a:r>
              <a:rPr lang="zh-TW" altLang="zh-TW" sz="3300" dirty="0" smtClean="0"/>
              <a:t>Ａ</a:t>
            </a:r>
            <a:r>
              <a:rPr lang="en-US" altLang="zh-TW" sz="3300" dirty="0" smtClean="0"/>
              <a:t>)</a:t>
            </a:r>
            <a:r>
              <a:rPr lang="zh-TW" altLang="zh-TW" sz="3300" dirty="0" smtClean="0"/>
              <a:t>甲＞乙＞丙　</a:t>
            </a:r>
            <a:r>
              <a:rPr lang="en-US" altLang="zh-TW" sz="3300" dirty="0" smtClean="0"/>
              <a:t>(</a:t>
            </a:r>
            <a:r>
              <a:rPr lang="zh-TW" altLang="zh-TW" sz="3300" dirty="0" smtClean="0"/>
              <a:t>Ｂ</a:t>
            </a:r>
            <a:r>
              <a:rPr lang="en-US" altLang="zh-TW" sz="3300" dirty="0" smtClean="0"/>
              <a:t>)</a:t>
            </a:r>
            <a:r>
              <a:rPr lang="zh-TW" altLang="zh-TW" sz="3300" dirty="0" smtClean="0"/>
              <a:t>乙＞甲＞丙　</a:t>
            </a:r>
            <a:r>
              <a:rPr lang="en-US" altLang="zh-TW" sz="3300" dirty="0" smtClean="0"/>
              <a:t>(</a:t>
            </a:r>
            <a:r>
              <a:rPr lang="zh-TW" altLang="zh-TW" sz="3300" dirty="0" smtClean="0"/>
              <a:t>Ｃ</a:t>
            </a:r>
            <a:r>
              <a:rPr lang="en-US" altLang="zh-TW" sz="3300" dirty="0" smtClean="0"/>
              <a:t>)</a:t>
            </a:r>
            <a:r>
              <a:rPr lang="zh-TW" altLang="zh-TW" sz="3300" dirty="0" smtClean="0"/>
              <a:t>丙＞甲＞乙　</a:t>
            </a:r>
            <a:r>
              <a:rPr lang="en-US" altLang="zh-TW" sz="3300" dirty="0" smtClean="0"/>
              <a:t>(</a:t>
            </a:r>
            <a:r>
              <a:rPr lang="zh-TW" altLang="zh-TW" sz="3300" dirty="0" smtClean="0"/>
              <a:t>Ｄ</a:t>
            </a:r>
            <a:r>
              <a:rPr lang="en-US" altLang="zh-TW" sz="3300" dirty="0" smtClean="0"/>
              <a:t>)</a:t>
            </a:r>
            <a:r>
              <a:rPr lang="zh-TW" altLang="zh-TW" sz="3300" dirty="0" smtClean="0"/>
              <a:t>丙＞乙＞甲。</a:t>
            </a:r>
            <a:r>
              <a:rPr lang="zh-TW" altLang="zh-TW" dirty="0" smtClean="0"/>
              <a:t/>
            </a:r>
            <a:br>
              <a:rPr lang="zh-TW" altLang="zh-TW" dirty="0" smtClean="0"/>
            </a:br>
            <a:r>
              <a:rPr lang="en-US" altLang="zh-TW" b="1" dirty="0" smtClean="0"/>
              <a:t> </a:t>
            </a:r>
            <a:r>
              <a:rPr lang="zh-TW" altLang="zh-TW" dirty="0" smtClean="0"/>
              <a:t/>
            </a:r>
            <a:br>
              <a:rPr lang="zh-TW" altLang="zh-TW" dirty="0" smtClean="0"/>
            </a:br>
            <a:endParaRPr lang="zh-TW" altLang="en-US" dirty="0"/>
          </a:p>
        </p:txBody>
      </p:sp>
      <p:pic>
        <p:nvPicPr>
          <p:cNvPr id="4" name="圖片 3" descr="4-83"/>
          <p:cNvPicPr/>
          <p:nvPr/>
        </p:nvPicPr>
        <p:blipFill>
          <a:blip r:embed="rId2" cstate="print"/>
          <a:srcRect/>
          <a:stretch>
            <a:fillRect/>
          </a:stretch>
        </p:blipFill>
        <p:spPr bwMode="auto">
          <a:xfrm>
            <a:off x="5148064" y="2636912"/>
            <a:ext cx="2751301" cy="1695817"/>
          </a:xfrm>
          <a:prstGeom prst="rect">
            <a:avLst/>
          </a:prstGeom>
          <a:noFill/>
          <a:ln w="9525">
            <a:noFill/>
            <a:miter lim="800000"/>
            <a:headEnd/>
            <a:tailEnd/>
          </a:ln>
        </p:spPr>
      </p:pic>
      <p:sp>
        <p:nvSpPr>
          <p:cNvPr id="5" name="文字方塊 4"/>
          <p:cNvSpPr txBox="1"/>
          <p:nvPr/>
        </p:nvSpPr>
        <p:spPr>
          <a:xfrm>
            <a:off x="755576" y="4869160"/>
            <a:ext cx="7776864" cy="101566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zh-TW" altLang="en-US" sz="3000" dirty="0" smtClean="0"/>
              <a:t>提示</a:t>
            </a:r>
            <a:r>
              <a:rPr lang="en-US" altLang="zh-TW" sz="3000" dirty="0" smtClean="0"/>
              <a:t>:</a:t>
            </a:r>
            <a:r>
              <a:rPr lang="zh-TW" altLang="en-US" sz="3000" dirty="0" smtClean="0"/>
              <a:t>只要光不是垂直射入，光速愈快，會愈遠離法線</a:t>
            </a:r>
            <a:endParaRPr lang="zh-TW" altLang="en-US" sz="30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2362274"/>
          </a:xfrm>
        </p:spPr>
        <p:txBody>
          <a:bodyPr>
            <a:noAutofit/>
          </a:bodyPr>
          <a:lstStyle/>
          <a:p>
            <a:pPr algn="l" eaLnBrk="0" hangingPunct="0"/>
            <a:r>
              <a:rPr lang="en-US" altLang="zh-TW" sz="3000" dirty="0" smtClean="0"/>
              <a:t>18.</a:t>
            </a:r>
            <a:r>
              <a:rPr lang="zh-TW" altLang="zh-TW" sz="3000" dirty="0" smtClean="0"/>
              <a:t>如</a:t>
            </a:r>
            <a:r>
              <a:rPr lang="zh-TW" altLang="zh-TW" sz="3000" dirty="0" smtClean="0"/>
              <a:t>圖，若</a:t>
            </a:r>
            <a:r>
              <a:rPr lang="zh-TW" altLang="zh-TW" sz="3000" u="sng" dirty="0" smtClean="0"/>
              <a:t>清煌</a:t>
            </a:r>
            <a:r>
              <a:rPr lang="zh-TW" altLang="zh-TW" sz="3000" dirty="0" smtClean="0"/>
              <a:t>要在鏡後看到蠟燭縮小的像，蠟燭應放在凸透鏡前的何處？</a:t>
            </a:r>
            <a:br>
              <a:rPr lang="zh-TW" altLang="zh-TW" sz="3000" dirty="0" smtClean="0"/>
            </a:br>
            <a:r>
              <a:rPr lang="en-US" altLang="zh-TW" sz="3000" dirty="0" smtClean="0"/>
              <a:t>(</a:t>
            </a:r>
            <a:r>
              <a:rPr lang="zh-TW" altLang="zh-TW" sz="3000" dirty="0" smtClean="0"/>
              <a:t>Ａ</a:t>
            </a:r>
            <a:r>
              <a:rPr lang="en-US" altLang="zh-TW" sz="3000" dirty="0" smtClean="0"/>
              <a:t>)</a:t>
            </a:r>
            <a:r>
              <a:rPr lang="zh-TW" altLang="zh-TW" sz="3000" dirty="0" smtClean="0"/>
              <a:t>甲　</a:t>
            </a:r>
            <a:r>
              <a:rPr lang="en-US" altLang="zh-TW" sz="3000" dirty="0" smtClean="0"/>
              <a:t>(</a:t>
            </a:r>
            <a:r>
              <a:rPr lang="zh-TW" altLang="zh-TW" sz="3000" dirty="0" smtClean="0"/>
              <a:t>Ｂ</a:t>
            </a:r>
            <a:r>
              <a:rPr lang="en-US" altLang="zh-TW" sz="3000" dirty="0" smtClean="0"/>
              <a:t>)</a:t>
            </a:r>
            <a:r>
              <a:rPr lang="zh-TW" altLang="zh-TW" sz="3000" dirty="0" smtClean="0"/>
              <a:t>乙　</a:t>
            </a:r>
            <a:r>
              <a:rPr lang="en-US" altLang="zh-TW" sz="3000" dirty="0" smtClean="0"/>
              <a:t>(</a:t>
            </a:r>
            <a:r>
              <a:rPr lang="zh-TW" altLang="zh-TW" sz="3000" dirty="0" smtClean="0"/>
              <a:t>Ｃ</a:t>
            </a:r>
            <a:r>
              <a:rPr lang="en-US" altLang="zh-TW" sz="3000" dirty="0" smtClean="0"/>
              <a:t>)</a:t>
            </a:r>
            <a:r>
              <a:rPr lang="zh-TW" altLang="zh-TW" sz="3000" dirty="0" smtClean="0"/>
              <a:t>丙　</a:t>
            </a:r>
            <a:r>
              <a:rPr lang="en-US" altLang="zh-TW" sz="3000" dirty="0" smtClean="0"/>
              <a:t>(</a:t>
            </a:r>
            <a:r>
              <a:rPr lang="zh-TW" altLang="zh-TW" sz="3000" dirty="0" smtClean="0"/>
              <a:t>Ｄ</a:t>
            </a:r>
            <a:r>
              <a:rPr lang="en-US" altLang="zh-TW" sz="3000" dirty="0" smtClean="0"/>
              <a:t>)</a:t>
            </a:r>
            <a:r>
              <a:rPr lang="zh-TW" altLang="zh-TW" sz="3000" dirty="0" smtClean="0"/>
              <a:t>丁。</a:t>
            </a:r>
            <a:br>
              <a:rPr lang="zh-TW" altLang="zh-TW" sz="3000" dirty="0" smtClean="0"/>
            </a:br>
            <a:endParaRPr lang="zh-TW" altLang="en-US" sz="3000" dirty="0"/>
          </a:p>
        </p:txBody>
      </p:sp>
      <p:pic>
        <p:nvPicPr>
          <p:cNvPr id="4" name="圖片 3" descr="4-103"/>
          <p:cNvPicPr/>
          <p:nvPr/>
        </p:nvPicPr>
        <p:blipFill>
          <a:blip r:embed="rId2" cstate="print"/>
          <a:srcRect/>
          <a:stretch>
            <a:fillRect/>
          </a:stretch>
        </p:blipFill>
        <p:spPr bwMode="auto">
          <a:xfrm>
            <a:off x="971600" y="2204864"/>
            <a:ext cx="6408712" cy="1689273"/>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2362274"/>
          </a:xfrm>
        </p:spPr>
        <p:txBody>
          <a:bodyPr>
            <a:noAutofit/>
          </a:bodyPr>
          <a:lstStyle/>
          <a:p>
            <a:pPr algn="l" eaLnBrk="0" hangingPunct="0"/>
            <a:r>
              <a:rPr lang="en-US" altLang="zh-TW" sz="3000" dirty="0" smtClean="0"/>
              <a:t>18.</a:t>
            </a:r>
            <a:r>
              <a:rPr lang="zh-TW" altLang="zh-TW" sz="3000" dirty="0" smtClean="0"/>
              <a:t>如</a:t>
            </a:r>
            <a:r>
              <a:rPr lang="zh-TW" altLang="zh-TW" sz="3000" dirty="0" smtClean="0"/>
              <a:t>圖，若</a:t>
            </a:r>
            <a:r>
              <a:rPr lang="zh-TW" altLang="zh-TW" sz="3000" u="sng" dirty="0" smtClean="0"/>
              <a:t>清煌</a:t>
            </a:r>
            <a:r>
              <a:rPr lang="zh-TW" altLang="zh-TW" sz="3000" dirty="0" smtClean="0"/>
              <a:t>要在鏡後看到蠟燭縮小的像，蠟燭應放在凸透鏡前的何處？</a:t>
            </a:r>
            <a:br>
              <a:rPr lang="zh-TW" altLang="zh-TW" sz="3000" dirty="0" smtClean="0"/>
            </a:br>
            <a:r>
              <a:rPr lang="en-US" altLang="zh-TW" sz="3000" dirty="0" smtClean="0"/>
              <a:t>(</a:t>
            </a:r>
            <a:r>
              <a:rPr lang="zh-TW" altLang="zh-TW" sz="3000" dirty="0" smtClean="0"/>
              <a:t>Ａ</a:t>
            </a:r>
            <a:r>
              <a:rPr lang="en-US" altLang="zh-TW" sz="3000" dirty="0" smtClean="0"/>
              <a:t>)</a:t>
            </a:r>
            <a:r>
              <a:rPr lang="zh-TW" altLang="zh-TW" sz="3000" dirty="0" smtClean="0"/>
              <a:t>甲　</a:t>
            </a:r>
            <a:r>
              <a:rPr lang="en-US" altLang="zh-TW" sz="3000" dirty="0" smtClean="0"/>
              <a:t>(</a:t>
            </a:r>
            <a:r>
              <a:rPr lang="zh-TW" altLang="zh-TW" sz="3000" dirty="0" smtClean="0"/>
              <a:t>Ｂ</a:t>
            </a:r>
            <a:r>
              <a:rPr lang="en-US" altLang="zh-TW" sz="3000" dirty="0" smtClean="0"/>
              <a:t>)</a:t>
            </a:r>
            <a:r>
              <a:rPr lang="zh-TW" altLang="zh-TW" sz="3000" dirty="0" smtClean="0"/>
              <a:t>乙　</a:t>
            </a:r>
            <a:r>
              <a:rPr lang="en-US" altLang="zh-TW" sz="3000" dirty="0" smtClean="0"/>
              <a:t>(</a:t>
            </a:r>
            <a:r>
              <a:rPr lang="zh-TW" altLang="zh-TW" sz="3000" dirty="0" smtClean="0"/>
              <a:t>Ｃ</a:t>
            </a:r>
            <a:r>
              <a:rPr lang="en-US" altLang="zh-TW" sz="3000" dirty="0" smtClean="0"/>
              <a:t>)</a:t>
            </a:r>
            <a:r>
              <a:rPr lang="zh-TW" altLang="zh-TW" sz="3000" dirty="0" smtClean="0"/>
              <a:t>丙　</a:t>
            </a:r>
            <a:r>
              <a:rPr lang="en-US" altLang="zh-TW" sz="3000" dirty="0" smtClean="0"/>
              <a:t>(</a:t>
            </a:r>
            <a:r>
              <a:rPr lang="zh-TW" altLang="zh-TW" sz="3000" dirty="0" smtClean="0"/>
              <a:t>Ｄ</a:t>
            </a:r>
            <a:r>
              <a:rPr lang="en-US" altLang="zh-TW" sz="3000" dirty="0" smtClean="0"/>
              <a:t>)</a:t>
            </a:r>
            <a:r>
              <a:rPr lang="zh-TW" altLang="zh-TW" sz="3000" dirty="0" smtClean="0"/>
              <a:t>丁。</a:t>
            </a:r>
            <a:br>
              <a:rPr lang="zh-TW" altLang="zh-TW" sz="3000" dirty="0" smtClean="0"/>
            </a:br>
            <a:endParaRPr lang="zh-TW" altLang="en-US" sz="3000" dirty="0"/>
          </a:p>
        </p:txBody>
      </p:sp>
      <p:pic>
        <p:nvPicPr>
          <p:cNvPr id="4" name="圖片 3" descr="4-103"/>
          <p:cNvPicPr/>
          <p:nvPr/>
        </p:nvPicPr>
        <p:blipFill>
          <a:blip r:embed="rId2" cstate="print"/>
          <a:srcRect/>
          <a:stretch>
            <a:fillRect/>
          </a:stretch>
        </p:blipFill>
        <p:spPr bwMode="auto">
          <a:xfrm>
            <a:off x="1691680" y="1844824"/>
            <a:ext cx="6408712" cy="1689273"/>
          </a:xfrm>
          <a:prstGeom prst="rect">
            <a:avLst/>
          </a:prstGeom>
          <a:noFill/>
          <a:ln w="9525">
            <a:noFill/>
            <a:miter lim="800000"/>
            <a:headEnd/>
            <a:tailEnd/>
          </a:ln>
        </p:spPr>
      </p:pic>
      <p:sp>
        <p:nvSpPr>
          <p:cNvPr id="5" name="文字方塊 4"/>
          <p:cNvSpPr txBox="1"/>
          <p:nvPr/>
        </p:nvSpPr>
        <p:spPr>
          <a:xfrm>
            <a:off x="323528" y="3441680"/>
            <a:ext cx="8028384" cy="34163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zh-TW" altLang="en-US" dirty="0" smtClean="0"/>
              <a:t>提示</a:t>
            </a:r>
            <a:r>
              <a:rPr lang="en-US" altLang="zh-TW" dirty="0" smtClean="0"/>
              <a:t>:</a:t>
            </a:r>
          </a:p>
          <a:p>
            <a:r>
              <a:rPr lang="zh-TW" altLang="en-US" dirty="0" smtClean="0"/>
              <a:t>凸透鏡</a:t>
            </a:r>
            <a:r>
              <a:rPr lang="zh-TW" altLang="en-US" dirty="0" smtClean="0"/>
              <a:t>的成像性質與物體所放的位置有關：</a:t>
            </a:r>
          </a:p>
          <a:p>
            <a:r>
              <a:rPr lang="zh-TW" altLang="en-US" dirty="0" smtClean="0"/>
              <a:t>物體放在距鏡心無窮遠處，所成的像為一個在凸透鏡異側的實點。</a:t>
            </a:r>
          </a:p>
          <a:p>
            <a:r>
              <a:rPr lang="zh-TW" altLang="en-US" dirty="0" smtClean="0"/>
              <a:t>物體放在距鏡心二倍焦距以外，所成的像為一個在凸透鏡異側一倍至二倍焦距之間的縮小倒立實像。</a:t>
            </a:r>
          </a:p>
          <a:p>
            <a:r>
              <a:rPr lang="zh-TW" altLang="en-US" dirty="0" smtClean="0"/>
              <a:t>物體放在距鏡心正好二倍焦距上，所成的像為一個在凸透鏡異側正好二倍之間的相同大小倒立實像。</a:t>
            </a:r>
          </a:p>
          <a:p>
            <a:r>
              <a:rPr lang="zh-TW" altLang="en-US" dirty="0" smtClean="0"/>
              <a:t>物體放在距鏡心一倍至二倍焦距之間，所成的像為一個在凸透鏡異側二倍焦距之外的放大倒立實像。</a:t>
            </a:r>
          </a:p>
          <a:p>
            <a:r>
              <a:rPr lang="zh-TW" altLang="en-US" dirty="0" smtClean="0"/>
              <a:t>物體放在距鏡心正好一倍焦距上，所成的像在無窮遠，也就是不成像。</a:t>
            </a:r>
          </a:p>
          <a:p>
            <a:r>
              <a:rPr lang="zh-TW" altLang="en-US" dirty="0" smtClean="0"/>
              <a:t>物體如果放在距鏡心一倍焦距以內，所成的像會與物體在同側，並且是放大的正立的虛像。</a:t>
            </a:r>
            <a:endParaRPr lang="zh-TW" alt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0"/>
            <a:ext cx="8229600" cy="2434282"/>
          </a:xfrm>
        </p:spPr>
        <p:txBody>
          <a:bodyPr>
            <a:normAutofit fontScale="90000"/>
          </a:bodyPr>
          <a:lstStyle/>
          <a:p>
            <a:pPr algn="l" eaLnBrk="0" hangingPunct="0"/>
            <a:r>
              <a:rPr lang="en-US" altLang="zh-TW" sz="3300" dirty="0" smtClean="0"/>
              <a:t>19.</a:t>
            </a:r>
            <a:r>
              <a:rPr lang="zh-TW" altLang="zh-TW" sz="3300" dirty="0" smtClean="0"/>
              <a:t>光</a:t>
            </a:r>
            <a:r>
              <a:rPr lang="zh-TW" altLang="zh-TW" sz="3300" dirty="0" smtClean="0"/>
              <a:t>由空氣經過　</a:t>
            </a:r>
            <a:r>
              <a:rPr lang="en-US" altLang="zh-TW" sz="3300" dirty="0" smtClean="0"/>
              <a:t>X</a:t>
            </a:r>
            <a:r>
              <a:rPr lang="zh-TW" altLang="zh-TW" sz="3300" dirty="0" smtClean="0"/>
              <a:t>　透鏡後其行徑如圖所示，則　</a:t>
            </a:r>
            <a:r>
              <a:rPr lang="en-US" altLang="zh-TW" sz="3300" dirty="0" smtClean="0"/>
              <a:t>X</a:t>
            </a:r>
            <a:r>
              <a:rPr lang="zh-TW" altLang="zh-TW" sz="3300" dirty="0" smtClean="0"/>
              <a:t>　透鏡為凸透鏡的是哪幾個？</a:t>
            </a:r>
            <a:br>
              <a:rPr lang="zh-TW" altLang="zh-TW" sz="3300" dirty="0" smtClean="0"/>
            </a:br>
            <a:r>
              <a:rPr lang="en-US" altLang="zh-TW" sz="3300" dirty="0" smtClean="0"/>
              <a:t>(</a:t>
            </a:r>
            <a:r>
              <a:rPr lang="zh-TW" altLang="zh-TW" sz="3300" dirty="0" smtClean="0"/>
              <a:t>Ａ</a:t>
            </a:r>
            <a:r>
              <a:rPr lang="en-US" altLang="zh-TW" sz="3300" dirty="0" smtClean="0"/>
              <a:t>)</a:t>
            </a:r>
            <a:r>
              <a:rPr lang="zh-TW" altLang="zh-TW" sz="3300" dirty="0" smtClean="0"/>
              <a:t>甲乙　</a:t>
            </a:r>
            <a:r>
              <a:rPr lang="en-US" altLang="zh-TW" sz="3300" dirty="0" smtClean="0"/>
              <a:t>(</a:t>
            </a:r>
            <a:r>
              <a:rPr lang="zh-TW" altLang="zh-TW" sz="3300" dirty="0" smtClean="0"/>
              <a:t>Ｂ</a:t>
            </a:r>
            <a:r>
              <a:rPr lang="en-US" altLang="zh-TW" sz="3300" dirty="0" smtClean="0"/>
              <a:t>)</a:t>
            </a:r>
            <a:r>
              <a:rPr lang="zh-TW" altLang="zh-TW" sz="3300" dirty="0" smtClean="0"/>
              <a:t>甲丙　</a:t>
            </a:r>
            <a:r>
              <a:rPr lang="en-US" altLang="zh-TW" sz="3300" dirty="0" smtClean="0"/>
              <a:t>(</a:t>
            </a:r>
            <a:r>
              <a:rPr lang="zh-TW" altLang="zh-TW" sz="3300" dirty="0" smtClean="0"/>
              <a:t>Ｃ</a:t>
            </a:r>
            <a:r>
              <a:rPr lang="en-US" altLang="zh-TW" sz="3300" dirty="0" smtClean="0"/>
              <a:t>)</a:t>
            </a:r>
            <a:r>
              <a:rPr lang="zh-TW" altLang="zh-TW" sz="3300" dirty="0" smtClean="0"/>
              <a:t>甲乙丙　</a:t>
            </a:r>
            <a:r>
              <a:rPr lang="en-US" altLang="zh-TW" sz="3300" dirty="0" smtClean="0"/>
              <a:t>(</a:t>
            </a:r>
            <a:r>
              <a:rPr lang="zh-TW" altLang="zh-TW" sz="3300" dirty="0" smtClean="0"/>
              <a:t>Ｄ</a:t>
            </a:r>
            <a:r>
              <a:rPr lang="en-US" altLang="zh-TW" sz="3300" dirty="0" smtClean="0"/>
              <a:t>)</a:t>
            </a:r>
            <a:r>
              <a:rPr lang="zh-TW" altLang="zh-TW" sz="3300" dirty="0" smtClean="0"/>
              <a:t>乙丙。</a:t>
            </a:r>
            <a:br>
              <a:rPr lang="zh-TW" altLang="zh-TW" sz="3300" dirty="0" smtClean="0"/>
            </a:br>
            <a:r>
              <a:rPr lang="zh-TW" altLang="zh-TW" sz="3300" dirty="0" smtClean="0"/>
              <a:t>甲</a:t>
            </a:r>
            <a:r>
              <a:rPr lang="en-US" altLang="zh-TW" sz="3300" dirty="0" smtClean="0"/>
              <a:t> </a:t>
            </a:r>
            <a:r>
              <a:rPr lang="en-US" altLang="zh-TW" sz="3300" dirty="0" smtClean="0"/>
              <a:t>           </a:t>
            </a:r>
            <a:r>
              <a:rPr lang="zh-TW" altLang="zh-TW" sz="3300" dirty="0" smtClean="0"/>
              <a:t>　</a:t>
            </a:r>
            <a:r>
              <a:rPr lang="zh-TW" altLang="zh-TW" sz="3300" dirty="0" smtClean="0"/>
              <a:t>乙</a:t>
            </a:r>
            <a:r>
              <a:rPr lang="en-US" altLang="zh-TW" sz="3300" dirty="0" smtClean="0"/>
              <a:t>                </a:t>
            </a:r>
            <a:r>
              <a:rPr lang="zh-TW" altLang="zh-TW" sz="3300" dirty="0" smtClean="0"/>
              <a:t>　丙</a:t>
            </a:r>
            <a:r>
              <a:rPr lang="en-US" altLang="zh-TW" sz="3300" dirty="0" smtClean="0"/>
              <a:t> </a:t>
            </a:r>
            <a:r>
              <a:rPr lang="en-US" altLang="zh-TW" sz="3300" dirty="0" smtClean="0"/>
              <a:t>                </a:t>
            </a:r>
            <a:r>
              <a:rPr lang="zh-TW" altLang="zh-TW" sz="3300" dirty="0" smtClean="0"/>
              <a:t>　丁</a:t>
            </a:r>
            <a:r>
              <a:rPr lang="en-US" altLang="zh-TW" sz="3300" dirty="0" smtClean="0"/>
              <a:t> </a:t>
            </a:r>
            <a:r>
              <a:rPr lang="zh-TW" altLang="zh-TW" dirty="0" smtClean="0"/>
              <a:t/>
            </a:r>
            <a:br>
              <a:rPr lang="zh-TW" altLang="zh-TW" dirty="0" smtClean="0"/>
            </a:br>
            <a:endParaRPr lang="zh-TW" altLang="en-US" dirty="0"/>
          </a:p>
        </p:txBody>
      </p:sp>
      <p:pic>
        <p:nvPicPr>
          <p:cNvPr id="4" name="圖片 3" descr="4-09a"/>
          <p:cNvPicPr/>
          <p:nvPr/>
        </p:nvPicPr>
        <p:blipFill>
          <a:blip r:embed="rId2" cstate="print"/>
          <a:srcRect/>
          <a:stretch>
            <a:fillRect/>
          </a:stretch>
        </p:blipFill>
        <p:spPr bwMode="auto">
          <a:xfrm>
            <a:off x="971600" y="2204864"/>
            <a:ext cx="936104" cy="1224136"/>
          </a:xfrm>
          <a:prstGeom prst="rect">
            <a:avLst/>
          </a:prstGeom>
          <a:noFill/>
          <a:ln w="9525">
            <a:noFill/>
            <a:miter lim="800000"/>
            <a:headEnd/>
            <a:tailEnd/>
          </a:ln>
        </p:spPr>
      </p:pic>
      <p:pic>
        <p:nvPicPr>
          <p:cNvPr id="5" name="圖片 4" descr="4-10a"/>
          <p:cNvPicPr/>
          <p:nvPr/>
        </p:nvPicPr>
        <p:blipFill>
          <a:blip r:embed="rId3" cstate="print"/>
          <a:srcRect/>
          <a:stretch>
            <a:fillRect/>
          </a:stretch>
        </p:blipFill>
        <p:spPr bwMode="auto">
          <a:xfrm>
            <a:off x="2843808" y="2420888"/>
            <a:ext cx="1008112" cy="1152128"/>
          </a:xfrm>
          <a:prstGeom prst="rect">
            <a:avLst/>
          </a:prstGeom>
          <a:noFill/>
          <a:ln w="9525">
            <a:noFill/>
            <a:miter lim="800000"/>
            <a:headEnd/>
            <a:tailEnd/>
          </a:ln>
        </p:spPr>
      </p:pic>
      <p:pic>
        <p:nvPicPr>
          <p:cNvPr id="6" name="圖片 5" descr="4-11a"/>
          <p:cNvPicPr/>
          <p:nvPr/>
        </p:nvPicPr>
        <p:blipFill>
          <a:blip r:embed="rId4" cstate="print"/>
          <a:srcRect/>
          <a:stretch>
            <a:fillRect/>
          </a:stretch>
        </p:blipFill>
        <p:spPr bwMode="auto">
          <a:xfrm>
            <a:off x="5004048" y="2348880"/>
            <a:ext cx="1296144" cy="1080120"/>
          </a:xfrm>
          <a:prstGeom prst="rect">
            <a:avLst/>
          </a:prstGeom>
          <a:noFill/>
          <a:ln w="9525">
            <a:noFill/>
            <a:miter lim="800000"/>
            <a:headEnd/>
            <a:tailEnd/>
          </a:ln>
        </p:spPr>
      </p:pic>
      <p:pic>
        <p:nvPicPr>
          <p:cNvPr id="7" name="圖片 6" descr="4-12a"/>
          <p:cNvPicPr/>
          <p:nvPr/>
        </p:nvPicPr>
        <p:blipFill>
          <a:blip r:embed="rId5" cstate="print"/>
          <a:srcRect/>
          <a:stretch>
            <a:fillRect/>
          </a:stretch>
        </p:blipFill>
        <p:spPr bwMode="auto">
          <a:xfrm>
            <a:off x="7236296" y="2132856"/>
            <a:ext cx="864096" cy="127253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0"/>
            <a:ext cx="8229600" cy="2434282"/>
          </a:xfrm>
        </p:spPr>
        <p:txBody>
          <a:bodyPr>
            <a:normAutofit fontScale="90000"/>
          </a:bodyPr>
          <a:lstStyle/>
          <a:p>
            <a:pPr algn="l" eaLnBrk="0" hangingPunct="0"/>
            <a:r>
              <a:rPr lang="en-US" altLang="zh-TW" sz="3300" dirty="0" smtClean="0"/>
              <a:t>19.</a:t>
            </a:r>
            <a:r>
              <a:rPr lang="zh-TW" altLang="zh-TW" sz="3300" dirty="0" smtClean="0"/>
              <a:t>光</a:t>
            </a:r>
            <a:r>
              <a:rPr lang="zh-TW" altLang="zh-TW" sz="3300" dirty="0" smtClean="0"/>
              <a:t>由空氣經過　</a:t>
            </a:r>
            <a:r>
              <a:rPr lang="en-US" altLang="zh-TW" sz="3300" dirty="0" smtClean="0"/>
              <a:t>X</a:t>
            </a:r>
            <a:r>
              <a:rPr lang="zh-TW" altLang="zh-TW" sz="3300" dirty="0" smtClean="0"/>
              <a:t>　透鏡後其行徑如圖所示，則　</a:t>
            </a:r>
            <a:r>
              <a:rPr lang="en-US" altLang="zh-TW" sz="3300" dirty="0" smtClean="0"/>
              <a:t>X</a:t>
            </a:r>
            <a:r>
              <a:rPr lang="zh-TW" altLang="zh-TW" sz="3300" dirty="0" smtClean="0"/>
              <a:t>　透鏡為凸透鏡的是哪幾個？</a:t>
            </a:r>
            <a:br>
              <a:rPr lang="zh-TW" altLang="zh-TW" sz="3300" dirty="0" smtClean="0"/>
            </a:br>
            <a:r>
              <a:rPr lang="en-US" altLang="zh-TW" sz="3300" dirty="0" smtClean="0"/>
              <a:t>(</a:t>
            </a:r>
            <a:r>
              <a:rPr lang="zh-TW" altLang="zh-TW" sz="3300" dirty="0" smtClean="0"/>
              <a:t>Ａ</a:t>
            </a:r>
            <a:r>
              <a:rPr lang="en-US" altLang="zh-TW" sz="3300" dirty="0" smtClean="0"/>
              <a:t>)</a:t>
            </a:r>
            <a:r>
              <a:rPr lang="zh-TW" altLang="zh-TW" sz="3300" dirty="0" smtClean="0"/>
              <a:t>甲乙　</a:t>
            </a:r>
            <a:r>
              <a:rPr lang="en-US" altLang="zh-TW" sz="3300" dirty="0" smtClean="0"/>
              <a:t>(</a:t>
            </a:r>
            <a:r>
              <a:rPr lang="zh-TW" altLang="zh-TW" sz="3300" dirty="0" smtClean="0"/>
              <a:t>Ｂ</a:t>
            </a:r>
            <a:r>
              <a:rPr lang="en-US" altLang="zh-TW" sz="3300" dirty="0" smtClean="0"/>
              <a:t>)</a:t>
            </a:r>
            <a:r>
              <a:rPr lang="zh-TW" altLang="zh-TW" sz="3300" dirty="0" smtClean="0"/>
              <a:t>甲丙　</a:t>
            </a:r>
            <a:r>
              <a:rPr lang="en-US" altLang="zh-TW" sz="3300" dirty="0" smtClean="0"/>
              <a:t>(</a:t>
            </a:r>
            <a:r>
              <a:rPr lang="zh-TW" altLang="zh-TW" sz="3300" dirty="0" smtClean="0"/>
              <a:t>Ｃ</a:t>
            </a:r>
            <a:r>
              <a:rPr lang="en-US" altLang="zh-TW" sz="3300" dirty="0" smtClean="0"/>
              <a:t>)</a:t>
            </a:r>
            <a:r>
              <a:rPr lang="zh-TW" altLang="zh-TW" sz="3300" dirty="0" smtClean="0"/>
              <a:t>甲乙丙　</a:t>
            </a:r>
            <a:r>
              <a:rPr lang="en-US" altLang="zh-TW" sz="3300" dirty="0" smtClean="0"/>
              <a:t>(</a:t>
            </a:r>
            <a:r>
              <a:rPr lang="zh-TW" altLang="zh-TW" sz="3300" dirty="0" smtClean="0"/>
              <a:t>Ｄ</a:t>
            </a:r>
            <a:r>
              <a:rPr lang="en-US" altLang="zh-TW" sz="3300" dirty="0" smtClean="0"/>
              <a:t>)</a:t>
            </a:r>
            <a:r>
              <a:rPr lang="zh-TW" altLang="zh-TW" sz="3300" dirty="0" smtClean="0"/>
              <a:t>乙丙。</a:t>
            </a:r>
            <a:br>
              <a:rPr lang="zh-TW" altLang="zh-TW" sz="3300" dirty="0" smtClean="0"/>
            </a:br>
            <a:r>
              <a:rPr lang="zh-TW" altLang="zh-TW" sz="3300" dirty="0" smtClean="0"/>
              <a:t>甲</a:t>
            </a:r>
            <a:r>
              <a:rPr lang="en-US" altLang="zh-TW" sz="3300" dirty="0" smtClean="0"/>
              <a:t> </a:t>
            </a:r>
            <a:r>
              <a:rPr lang="en-US" altLang="zh-TW" sz="3300" dirty="0" smtClean="0"/>
              <a:t>           </a:t>
            </a:r>
            <a:r>
              <a:rPr lang="zh-TW" altLang="zh-TW" sz="3300" dirty="0" smtClean="0"/>
              <a:t>　</a:t>
            </a:r>
            <a:r>
              <a:rPr lang="zh-TW" altLang="zh-TW" sz="3300" dirty="0" smtClean="0"/>
              <a:t>乙</a:t>
            </a:r>
            <a:r>
              <a:rPr lang="en-US" altLang="zh-TW" sz="3300" dirty="0" smtClean="0"/>
              <a:t>                </a:t>
            </a:r>
            <a:r>
              <a:rPr lang="zh-TW" altLang="zh-TW" sz="3300" dirty="0" smtClean="0"/>
              <a:t>　丙</a:t>
            </a:r>
            <a:r>
              <a:rPr lang="en-US" altLang="zh-TW" sz="3300" dirty="0" smtClean="0"/>
              <a:t> </a:t>
            </a:r>
            <a:r>
              <a:rPr lang="en-US" altLang="zh-TW" sz="3300" dirty="0" smtClean="0"/>
              <a:t>                </a:t>
            </a:r>
            <a:r>
              <a:rPr lang="zh-TW" altLang="zh-TW" sz="3300" dirty="0" smtClean="0"/>
              <a:t>　丁</a:t>
            </a:r>
            <a:r>
              <a:rPr lang="en-US" altLang="zh-TW" sz="3300" dirty="0" smtClean="0"/>
              <a:t> </a:t>
            </a:r>
            <a:r>
              <a:rPr lang="zh-TW" altLang="zh-TW" dirty="0" smtClean="0"/>
              <a:t/>
            </a:r>
            <a:br>
              <a:rPr lang="zh-TW" altLang="zh-TW" dirty="0" smtClean="0"/>
            </a:br>
            <a:endParaRPr lang="zh-TW" altLang="en-US" dirty="0"/>
          </a:p>
        </p:txBody>
      </p:sp>
      <p:pic>
        <p:nvPicPr>
          <p:cNvPr id="4" name="圖片 3" descr="4-09a"/>
          <p:cNvPicPr/>
          <p:nvPr/>
        </p:nvPicPr>
        <p:blipFill>
          <a:blip r:embed="rId2" cstate="print"/>
          <a:srcRect/>
          <a:stretch>
            <a:fillRect/>
          </a:stretch>
        </p:blipFill>
        <p:spPr bwMode="auto">
          <a:xfrm>
            <a:off x="971600" y="2204864"/>
            <a:ext cx="936104" cy="1224136"/>
          </a:xfrm>
          <a:prstGeom prst="rect">
            <a:avLst/>
          </a:prstGeom>
          <a:noFill/>
          <a:ln w="9525">
            <a:noFill/>
            <a:miter lim="800000"/>
            <a:headEnd/>
            <a:tailEnd/>
          </a:ln>
        </p:spPr>
      </p:pic>
      <p:pic>
        <p:nvPicPr>
          <p:cNvPr id="5" name="圖片 4" descr="4-10a"/>
          <p:cNvPicPr/>
          <p:nvPr/>
        </p:nvPicPr>
        <p:blipFill>
          <a:blip r:embed="rId3" cstate="print"/>
          <a:srcRect/>
          <a:stretch>
            <a:fillRect/>
          </a:stretch>
        </p:blipFill>
        <p:spPr bwMode="auto">
          <a:xfrm>
            <a:off x="2843808" y="2420888"/>
            <a:ext cx="1008112" cy="1152128"/>
          </a:xfrm>
          <a:prstGeom prst="rect">
            <a:avLst/>
          </a:prstGeom>
          <a:noFill/>
          <a:ln w="9525">
            <a:noFill/>
            <a:miter lim="800000"/>
            <a:headEnd/>
            <a:tailEnd/>
          </a:ln>
        </p:spPr>
      </p:pic>
      <p:pic>
        <p:nvPicPr>
          <p:cNvPr id="6" name="圖片 5" descr="4-11a"/>
          <p:cNvPicPr/>
          <p:nvPr/>
        </p:nvPicPr>
        <p:blipFill>
          <a:blip r:embed="rId4" cstate="print"/>
          <a:srcRect/>
          <a:stretch>
            <a:fillRect/>
          </a:stretch>
        </p:blipFill>
        <p:spPr bwMode="auto">
          <a:xfrm>
            <a:off x="5004048" y="2348880"/>
            <a:ext cx="1296144" cy="1080120"/>
          </a:xfrm>
          <a:prstGeom prst="rect">
            <a:avLst/>
          </a:prstGeom>
          <a:noFill/>
          <a:ln w="9525">
            <a:noFill/>
            <a:miter lim="800000"/>
            <a:headEnd/>
            <a:tailEnd/>
          </a:ln>
        </p:spPr>
      </p:pic>
      <p:pic>
        <p:nvPicPr>
          <p:cNvPr id="7" name="圖片 6" descr="4-12a"/>
          <p:cNvPicPr/>
          <p:nvPr/>
        </p:nvPicPr>
        <p:blipFill>
          <a:blip r:embed="rId5" cstate="print"/>
          <a:srcRect/>
          <a:stretch>
            <a:fillRect/>
          </a:stretch>
        </p:blipFill>
        <p:spPr bwMode="auto">
          <a:xfrm>
            <a:off x="7236296" y="2132856"/>
            <a:ext cx="864096" cy="1272530"/>
          </a:xfrm>
          <a:prstGeom prst="rect">
            <a:avLst/>
          </a:prstGeom>
          <a:noFill/>
          <a:ln w="9525">
            <a:noFill/>
            <a:miter lim="800000"/>
            <a:headEnd/>
            <a:tailEnd/>
          </a:ln>
        </p:spPr>
      </p:pic>
      <p:sp>
        <p:nvSpPr>
          <p:cNvPr id="8" name="文字方塊 7"/>
          <p:cNvSpPr txBox="1"/>
          <p:nvPr/>
        </p:nvSpPr>
        <p:spPr>
          <a:xfrm>
            <a:off x="827584" y="4509120"/>
            <a:ext cx="6827510" cy="553998"/>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zh-TW" altLang="en-US" sz="3000" dirty="0" smtClean="0"/>
              <a:t>提示</a:t>
            </a:r>
            <a:r>
              <a:rPr lang="en-US" altLang="zh-TW" sz="3000" dirty="0" smtClean="0"/>
              <a:t>:</a:t>
            </a:r>
            <a:r>
              <a:rPr lang="zh-TW" altLang="zh-TW" sz="3000" dirty="0" smtClean="0"/>
              <a:t>凸透鏡</a:t>
            </a:r>
            <a:r>
              <a:rPr lang="zh-TW" altLang="en-US" sz="3000" dirty="0" smtClean="0"/>
              <a:t>是一種會聚光線的光學儀器</a:t>
            </a:r>
            <a:endParaRPr lang="zh-TW" altLang="en-US" sz="30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548680"/>
            <a:ext cx="8229600" cy="2664296"/>
          </a:xfrm>
        </p:spPr>
        <p:txBody>
          <a:bodyPr>
            <a:normAutofit fontScale="90000"/>
          </a:bodyPr>
          <a:lstStyle/>
          <a:p>
            <a:pPr algn="l" eaLnBrk="0" hangingPunct="0"/>
            <a:r>
              <a:rPr lang="en-US" altLang="zh-TW" sz="3300" dirty="0" smtClean="0"/>
              <a:t>20.</a:t>
            </a:r>
            <a:r>
              <a:rPr lang="zh-TW" altLang="zh-TW" sz="3300" dirty="0" smtClean="0"/>
              <a:t>雷射</a:t>
            </a:r>
            <a:r>
              <a:rPr lang="zh-TW" altLang="zh-TW" sz="3300" dirty="0" smtClean="0"/>
              <a:t>光由空氣中射入三稜鏡後，經過三稜鏡並從三稜鏡的另一面射出，則下列哪一個示意圖最接近此光束的行進路徑？</a:t>
            </a:r>
            <a:br>
              <a:rPr lang="zh-TW" altLang="zh-TW" sz="3300" dirty="0" smtClean="0"/>
            </a:br>
            <a:r>
              <a:rPr lang="en-US" altLang="zh-TW" sz="3300" dirty="0" smtClean="0"/>
              <a:t>(</a:t>
            </a:r>
            <a:r>
              <a:rPr lang="zh-TW" altLang="zh-TW" sz="3300" dirty="0" smtClean="0"/>
              <a:t>Ａ</a:t>
            </a:r>
            <a:r>
              <a:rPr lang="en-US" altLang="zh-TW" sz="3300" dirty="0" smtClean="0"/>
              <a:t>)</a:t>
            </a:r>
            <a:r>
              <a:rPr lang="zh-TW" altLang="zh-TW" sz="3300" dirty="0" smtClean="0"/>
              <a:t>　</a:t>
            </a:r>
            <a:r>
              <a:rPr lang="zh-TW" altLang="en-US" sz="3300" dirty="0" smtClean="0"/>
              <a:t>    </a:t>
            </a:r>
            <a:r>
              <a:rPr lang="en-US" altLang="zh-TW" sz="3300" dirty="0" smtClean="0"/>
              <a:t> </a:t>
            </a:r>
            <a:r>
              <a:rPr lang="zh-TW" altLang="zh-TW" sz="3300" dirty="0" smtClean="0"/>
              <a:t>　</a:t>
            </a:r>
            <a:r>
              <a:rPr lang="en-US" altLang="zh-TW" sz="3300" dirty="0" smtClean="0"/>
              <a:t>(</a:t>
            </a:r>
            <a:r>
              <a:rPr lang="zh-TW" altLang="zh-TW" sz="3300" dirty="0" smtClean="0"/>
              <a:t>Ｂ</a:t>
            </a:r>
            <a:r>
              <a:rPr lang="en-US" altLang="zh-TW" sz="3300" dirty="0" smtClean="0"/>
              <a:t>)</a:t>
            </a:r>
            <a:r>
              <a:rPr lang="zh-TW" altLang="zh-TW" sz="3300" dirty="0" smtClean="0"/>
              <a:t>　</a:t>
            </a:r>
            <a:r>
              <a:rPr lang="zh-TW" altLang="en-US" sz="3300" dirty="0" smtClean="0"/>
              <a:t>      </a:t>
            </a:r>
            <a:r>
              <a:rPr lang="en-US" altLang="zh-TW" sz="3300" dirty="0" smtClean="0"/>
              <a:t> </a:t>
            </a:r>
            <a:r>
              <a:rPr lang="zh-TW" altLang="zh-TW" sz="3300" dirty="0" smtClean="0"/>
              <a:t>　</a:t>
            </a:r>
            <a:r>
              <a:rPr lang="en-US" altLang="zh-TW" sz="3300" dirty="0" smtClean="0"/>
              <a:t>(</a:t>
            </a:r>
            <a:r>
              <a:rPr lang="zh-TW" altLang="zh-TW" sz="3300" dirty="0" smtClean="0"/>
              <a:t>Ｃ</a:t>
            </a:r>
            <a:r>
              <a:rPr lang="en-US" altLang="zh-TW" sz="3300" dirty="0" smtClean="0"/>
              <a:t>)</a:t>
            </a:r>
            <a:r>
              <a:rPr lang="zh-TW" altLang="zh-TW" sz="3300" dirty="0" smtClean="0"/>
              <a:t>　</a:t>
            </a:r>
            <a:r>
              <a:rPr lang="zh-TW" altLang="en-US" sz="3300" dirty="0" smtClean="0"/>
              <a:t>     </a:t>
            </a:r>
            <a:r>
              <a:rPr lang="en-US" altLang="zh-TW" sz="3300" dirty="0" smtClean="0"/>
              <a:t> </a:t>
            </a:r>
            <a:r>
              <a:rPr lang="zh-TW" altLang="zh-TW" sz="3300" dirty="0" smtClean="0"/>
              <a:t>　</a:t>
            </a:r>
            <a:r>
              <a:rPr lang="en-US" altLang="zh-TW" sz="3300" dirty="0" smtClean="0"/>
              <a:t>(</a:t>
            </a:r>
            <a:r>
              <a:rPr lang="zh-TW" altLang="zh-TW" sz="3300" dirty="0" smtClean="0"/>
              <a:t>Ｄ</a:t>
            </a:r>
            <a:r>
              <a:rPr lang="en-US" altLang="zh-TW" sz="3300" dirty="0" smtClean="0"/>
              <a:t>)</a:t>
            </a:r>
            <a:r>
              <a:rPr lang="zh-TW" altLang="zh-TW" sz="3300" dirty="0" smtClean="0"/>
              <a:t>　</a:t>
            </a:r>
            <a:r>
              <a:rPr lang="en-US" altLang="zh-TW" dirty="0" smtClean="0"/>
              <a:t> </a:t>
            </a:r>
            <a:r>
              <a:rPr lang="zh-TW" altLang="zh-TW" dirty="0" smtClean="0"/>
              <a:t/>
            </a:r>
            <a:br>
              <a:rPr lang="zh-TW" altLang="zh-TW" dirty="0" smtClean="0"/>
            </a:br>
            <a:endParaRPr lang="zh-TW" altLang="en-US" dirty="0"/>
          </a:p>
        </p:txBody>
      </p:sp>
      <p:pic>
        <p:nvPicPr>
          <p:cNvPr id="4" name="圖片 3" descr="97-9-8"/>
          <p:cNvPicPr/>
          <p:nvPr/>
        </p:nvPicPr>
        <p:blipFill>
          <a:blip r:embed="rId2" cstate="print"/>
          <a:srcRect/>
          <a:stretch>
            <a:fillRect/>
          </a:stretch>
        </p:blipFill>
        <p:spPr bwMode="auto">
          <a:xfrm>
            <a:off x="827584" y="2996952"/>
            <a:ext cx="1440160" cy="864096"/>
          </a:xfrm>
          <a:prstGeom prst="rect">
            <a:avLst/>
          </a:prstGeom>
          <a:noFill/>
          <a:ln w="9525">
            <a:noFill/>
            <a:miter lim="800000"/>
            <a:headEnd/>
            <a:tailEnd/>
          </a:ln>
        </p:spPr>
      </p:pic>
      <p:pic>
        <p:nvPicPr>
          <p:cNvPr id="5" name="圖片 4" descr="97-9-9"/>
          <p:cNvPicPr/>
          <p:nvPr/>
        </p:nvPicPr>
        <p:blipFill>
          <a:blip r:embed="rId3" cstate="print"/>
          <a:srcRect/>
          <a:stretch>
            <a:fillRect/>
          </a:stretch>
        </p:blipFill>
        <p:spPr bwMode="auto">
          <a:xfrm>
            <a:off x="2699792" y="2924944"/>
            <a:ext cx="1584176" cy="864096"/>
          </a:xfrm>
          <a:prstGeom prst="rect">
            <a:avLst/>
          </a:prstGeom>
          <a:noFill/>
          <a:ln w="9525">
            <a:noFill/>
            <a:miter lim="800000"/>
            <a:headEnd/>
            <a:tailEnd/>
          </a:ln>
        </p:spPr>
      </p:pic>
      <p:pic>
        <p:nvPicPr>
          <p:cNvPr id="6" name="圖片 5" descr="97-9-10"/>
          <p:cNvPicPr/>
          <p:nvPr/>
        </p:nvPicPr>
        <p:blipFill>
          <a:blip r:embed="rId4" cstate="print"/>
          <a:srcRect/>
          <a:stretch>
            <a:fillRect/>
          </a:stretch>
        </p:blipFill>
        <p:spPr bwMode="auto">
          <a:xfrm>
            <a:off x="4788024" y="2996952"/>
            <a:ext cx="1368152" cy="1008112"/>
          </a:xfrm>
          <a:prstGeom prst="rect">
            <a:avLst/>
          </a:prstGeom>
          <a:noFill/>
          <a:ln w="9525">
            <a:noFill/>
            <a:miter lim="800000"/>
            <a:headEnd/>
            <a:tailEnd/>
          </a:ln>
        </p:spPr>
      </p:pic>
      <p:pic>
        <p:nvPicPr>
          <p:cNvPr id="7" name="圖片 6" descr="97-9-11"/>
          <p:cNvPicPr/>
          <p:nvPr/>
        </p:nvPicPr>
        <p:blipFill>
          <a:blip r:embed="rId5" cstate="print"/>
          <a:srcRect/>
          <a:stretch>
            <a:fillRect/>
          </a:stretch>
        </p:blipFill>
        <p:spPr bwMode="auto">
          <a:xfrm>
            <a:off x="6732240" y="2996952"/>
            <a:ext cx="1440160" cy="864096"/>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2506290"/>
          </a:xfrm>
        </p:spPr>
        <p:txBody>
          <a:bodyPr>
            <a:normAutofit/>
          </a:bodyPr>
          <a:lstStyle/>
          <a:p>
            <a:pPr algn="l" eaLnBrk="0" hangingPunct="0"/>
            <a:r>
              <a:rPr lang="en-US" altLang="zh-TW" sz="3300" dirty="0" smtClean="0"/>
              <a:t>2.</a:t>
            </a:r>
            <a:r>
              <a:rPr lang="zh-TW" altLang="zh-TW" sz="3300" dirty="0" smtClean="0"/>
              <a:t>光</a:t>
            </a:r>
            <a:r>
              <a:rPr lang="zh-TW" altLang="zh-TW" sz="3300" dirty="0"/>
              <a:t>在下列哪一種介質內沿直線前進？</a:t>
            </a:r>
            <a:br>
              <a:rPr lang="zh-TW" altLang="zh-TW" sz="3300" dirty="0"/>
            </a:br>
            <a:r>
              <a:rPr lang="en-US" altLang="zh-TW" sz="3300" dirty="0"/>
              <a:t>(</a:t>
            </a:r>
            <a:r>
              <a:rPr lang="zh-TW" altLang="zh-TW" sz="3300" dirty="0"/>
              <a:t>Ａ</a:t>
            </a:r>
            <a:r>
              <a:rPr lang="en-US" altLang="zh-TW" sz="3300" dirty="0"/>
              <a:t>)</a:t>
            </a:r>
            <a:r>
              <a:rPr lang="zh-TW" altLang="zh-TW" sz="3300" dirty="0"/>
              <a:t>真空　</a:t>
            </a:r>
            <a:r>
              <a:rPr lang="en-US" altLang="zh-TW" sz="3300" dirty="0"/>
              <a:t>(</a:t>
            </a:r>
            <a:r>
              <a:rPr lang="zh-TW" altLang="zh-TW" sz="3300" dirty="0"/>
              <a:t>Ｂ</a:t>
            </a:r>
            <a:r>
              <a:rPr lang="en-US" altLang="zh-TW" sz="3300" dirty="0"/>
              <a:t>)</a:t>
            </a:r>
            <a:r>
              <a:rPr lang="zh-TW" altLang="zh-TW" sz="3300" dirty="0"/>
              <a:t>水　</a:t>
            </a:r>
            <a:r>
              <a:rPr lang="en-US" altLang="zh-TW" sz="3300" dirty="0"/>
              <a:t>(</a:t>
            </a:r>
            <a:r>
              <a:rPr lang="zh-TW" altLang="zh-TW" sz="3300" dirty="0"/>
              <a:t>Ｃ</a:t>
            </a:r>
            <a:r>
              <a:rPr lang="en-US" altLang="zh-TW" sz="3300" dirty="0"/>
              <a:t>)</a:t>
            </a:r>
            <a:r>
              <a:rPr lang="zh-TW" altLang="zh-TW" sz="3300" dirty="0"/>
              <a:t>玻璃　</a:t>
            </a:r>
            <a:r>
              <a:rPr lang="en-US" altLang="zh-TW" sz="3300" dirty="0"/>
              <a:t>(</a:t>
            </a:r>
            <a:r>
              <a:rPr lang="zh-TW" altLang="zh-TW" sz="3300" dirty="0"/>
              <a:t>Ｄ</a:t>
            </a:r>
            <a:r>
              <a:rPr lang="en-US" altLang="zh-TW" sz="3300" dirty="0"/>
              <a:t>)</a:t>
            </a:r>
            <a:r>
              <a:rPr lang="zh-TW" altLang="zh-TW" sz="3300" dirty="0"/>
              <a:t>以上皆是</a:t>
            </a:r>
            <a:r>
              <a:rPr lang="zh-TW" altLang="zh-TW" dirty="0"/>
              <a:t>。</a:t>
            </a:r>
            <a:br>
              <a:rPr lang="zh-TW" altLang="zh-TW" dirty="0"/>
            </a:br>
            <a:endParaRPr lang="zh-TW" altLang="en-US" dirty="0"/>
          </a:p>
        </p:txBody>
      </p:sp>
      <p:sp>
        <p:nvSpPr>
          <p:cNvPr id="3" name="文字方塊 2"/>
          <p:cNvSpPr txBox="1"/>
          <p:nvPr/>
        </p:nvSpPr>
        <p:spPr>
          <a:xfrm>
            <a:off x="683568" y="2276872"/>
            <a:ext cx="7632848" cy="101566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zh-TW" altLang="en-US" sz="3000" dirty="0" smtClean="0"/>
              <a:t>提示</a:t>
            </a:r>
            <a:r>
              <a:rPr lang="en-US" altLang="zh-TW" sz="3000" dirty="0" smtClean="0"/>
              <a:t>:</a:t>
            </a:r>
            <a:r>
              <a:rPr lang="zh-TW" altLang="en-US" sz="3000" dirty="0" smtClean="0"/>
              <a:t>光在均勻的同一種介質中都以直線方式傳播</a:t>
            </a:r>
            <a:endParaRPr lang="zh-TW" altLang="en-US" sz="30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548680"/>
            <a:ext cx="8229600" cy="2664296"/>
          </a:xfrm>
        </p:spPr>
        <p:txBody>
          <a:bodyPr>
            <a:normAutofit fontScale="90000"/>
          </a:bodyPr>
          <a:lstStyle/>
          <a:p>
            <a:pPr algn="l" eaLnBrk="0" hangingPunct="0"/>
            <a:r>
              <a:rPr lang="en-US" altLang="zh-TW" sz="3300" dirty="0" smtClean="0"/>
              <a:t>20.</a:t>
            </a:r>
            <a:r>
              <a:rPr lang="zh-TW" altLang="zh-TW" sz="3300" dirty="0" smtClean="0"/>
              <a:t>雷射</a:t>
            </a:r>
            <a:r>
              <a:rPr lang="zh-TW" altLang="zh-TW" sz="3300" dirty="0" smtClean="0"/>
              <a:t>光由空氣中射入三稜鏡後，經過三稜鏡並從三稜鏡的另一面射出，則下列哪一個示意圖最接近此光束的行進路徑？</a:t>
            </a:r>
            <a:br>
              <a:rPr lang="zh-TW" altLang="zh-TW" sz="3300" dirty="0" smtClean="0"/>
            </a:br>
            <a:r>
              <a:rPr lang="en-US" altLang="zh-TW" sz="3300" dirty="0" smtClean="0"/>
              <a:t>(</a:t>
            </a:r>
            <a:r>
              <a:rPr lang="zh-TW" altLang="zh-TW" sz="3300" dirty="0" smtClean="0"/>
              <a:t>Ａ</a:t>
            </a:r>
            <a:r>
              <a:rPr lang="en-US" altLang="zh-TW" sz="3300" dirty="0" smtClean="0"/>
              <a:t>)</a:t>
            </a:r>
            <a:r>
              <a:rPr lang="zh-TW" altLang="zh-TW" sz="3300" dirty="0" smtClean="0"/>
              <a:t>　</a:t>
            </a:r>
            <a:r>
              <a:rPr lang="zh-TW" altLang="en-US" sz="3300" dirty="0" smtClean="0"/>
              <a:t>    </a:t>
            </a:r>
            <a:r>
              <a:rPr lang="en-US" altLang="zh-TW" sz="3300" dirty="0" smtClean="0"/>
              <a:t> </a:t>
            </a:r>
            <a:r>
              <a:rPr lang="zh-TW" altLang="zh-TW" sz="3300" dirty="0" smtClean="0"/>
              <a:t>　</a:t>
            </a:r>
            <a:r>
              <a:rPr lang="en-US" altLang="zh-TW" sz="3300" dirty="0" smtClean="0"/>
              <a:t>(</a:t>
            </a:r>
            <a:r>
              <a:rPr lang="zh-TW" altLang="zh-TW" sz="3300" dirty="0" smtClean="0"/>
              <a:t>Ｂ</a:t>
            </a:r>
            <a:r>
              <a:rPr lang="en-US" altLang="zh-TW" sz="3300" dirty="0" smtClean="0"/>
              <a:t>)</a:t>
            </a:r>
            <a:r>
              <a:rPr lang="zh-TW" altLang="zh-TW" sz="3300" dirty="0" smtClean="0"/>
              <a:t>　</a:t>
            </a:r>
            <a:r>
              <a:rPr lang="zh-TW" altLang="en-US" sz="3300" dirty="0" smtClean="0"/>
              <a:t>      </a:t>
            </a:r>
            <a:r>
              <a:rPr lang="en-US" altLang="zh-TW" sz="3300" dirty="0" smtClean="0"/>
              <a:t> </a:t>
            </a:r>
            <a:r>
              <a:rPr lang="zh-TW" altLang="zh-TW" sz="3300" dirty="0" smtClean="0"/>
              <a:t>　</a:t>
            </a:r>
            <a:r>
              <a:rPr lang="en-US" altLang="zh-TW" sz="3300" dirty="0" smtClean="0"/>
              <a:t>(</a:t>
            </a:r>
            <a:r>
              <a:rPr lang="zh-TW" altLang="zh-TW" sz="3300" dirty="0" smtClean="0"/>
              <a:t>Ｃ</a:t>
            </a:r>
            <a:r>
              <a:rPr lang="en-US" altLang="zh-TW" sz="3300" dirty="0" smtClean="0"/>
              <a:t>)</a:t>
            </a:r>
            <a:r>
              <a:rPr lang="zh-TW" altLang="zh-TW" sz="3300" dirty="0" smtClean="0"/>
              <a:t>　</a:t>
            </a:r>
            <a:r>
              <a:rPr lang="zh-TW" altLang="en-US" sz="3300" dirty="0" smtClean="0"/>
              <a:t>     </a:t>
            </a:r>
            <a:r>
              <a:rPr lang="en-US" altLang="zh-TW" sz="3300" dirty="0" smtClean="0"/>
              <a:t> </a:t>
            </a:r>
            <a:r>
              <a:rPr lang="zh-TW" altLang="zh-TW" sz="3300" dirty="0" smtClean="0"/>
              <a:t>　</a:t>
            </a:r>
            <a:r>
              <a:rPr lang="en-US" altLang="zh-TW" sz="3300" dirty="0" smtClean="0"/>
              <a:t>(</a:t>
            </a:r>
            <a:r>
              <a:rPr lang="zh-TW" altLang="zh-TW" sz="3300" dirty="0" smtClean="0"/>
              <a:t>Ｄ</a:t>
            </a:r>
            <a:r>
              <a:rPr lang="en-US" altLang="zh-TW" sz="3300" dirty="0" smtClean="0"/>
              <a:t>)</a:t>
            </a:r>
            <a:r>
              <a:rPr lang="zh-TW" altLang="zh-TW" sz="3300" dirty="0" smtClean="0"/>
              <a:t>　</a:t>
            </a:r>
            <a:r>
              <a:rPr lang="en-US" altLang="zh-TW" dirty="0" smtClean="0"/>
              <a:t> </a:t>
            </a:r>
            <a:r>
              <a:rPr lang="zh-TW" altLang="zh-TW" dirty="0" smtClean="0"/>
              <a:t/>
            </a:r>
            <a:br>
              <a:rPr lang="zh-TW" altLang="zh-TW" dirty="0" smtClean="0"/>
            </a:br>
            <a:endParaRPr lang="zh-TW" altLang="en-US" dirty="0"/>
          </a:p>
        </p:txBody>
      </p:sp>
      <p:pic>
        <p:nvPicPr>
          <p:cNvPr id="4" name="圖片 3" descr="97-9-8"/>
          <p:cNvPicPr/>
          <p:nvPr/>
        </p:nvPicPr>
        <p:blipFill>
          <a:blip r:embed="rId2" cstate="print"/>
          <a:srcRect/>
          <a:stretch>
            <a:fillRect/>
          </a:stretch>
        </p:blipFill>
        <p:spPr bwMode="auto">
          <a:xfrm>
            <a:off x="827584" y="2996952"/>
            <a:ext cx="1440160" cy="864096"/>
          </a:xfrm>
          <a:prstGeom prst="rect">
            <a:avLst/>
          </a:prstGeom>
          <a:noFill/>
          <a:ln w="9525">
            <a:noFill/>
            <a:miter lim="800000"/>
            <a:headEnd/>
            <a:tailEnd/>
          </a:ln>
        </p:spPr>
      </p:pic>
      <p:pic>
        <p:nvPicPr>
          <p:cNvPr id="5" name="圖片 4" descr="97-9-9"/>
          <p:cNvPicPr/>
          <p:nvPr/>
        </p:nvPicPr>
        <p:blipFill>
          <a:blip r:embed="rId3" cstate="print"/>
          <a:srcRect/>
          <a:stretch>
            <a:fillRect/>
          </a:stretch>
        </p:blipFill>
        <p:spPr bwMode="auto">
          <a:xfrm>
            <a:off x="2699792" y="2924944"/>
            <a:ext cx="1584176" cy="864096"/>
          </a:xfrm>
          <a:prstGeom prst="rect">
            <a:avLst/>
          </a:prstGeom>
          <a:noFill/>
          <a:ln w="9525">
            <a:noFill/>
            <a:miter lim="800000"/>
            <a:headEnd/>
            <a:tailEnd/>
          </a:ln>
        </p:spPr>
      </p:pic>
      <p:pic>
        <p:nvPicPr>
          <p:cNvPr id="6" name="圖片 5" descr="97-9-10"/>
          <p:cNvPicPr/>
          <p:nvPr/>
        </p:nvPicPr>
        <p:blipFill>
          <a:blip r:embed="rId4" cstate="print"/>
          <a:srcRect/>
          <a:stretch>
            <a:fillRect/>
          </a:stretch>
        </p:blipFill>
        <p:spPr bwMode="auto">
          <a:xfrm>
            <a:off x="4788024" y="2996952"/>
            <a:ext cx="1368152" cy="1008112"/>
          </a:xfrm>
          <a:prstGeom prst="rect">
            <a:avLst/>
          </a:prstGeom>
          <a:noFill/>
          <a:ln w="9525">
            <a:noFill/>
            <a:miter lim="800000"/>
            <a:headEnd/>
            <a:tailEnd/>
          </a:ln>
        </p:spPr>
      </p:pic>
      <p:pic>
        <p:nvPicPr>
          <p:cNvPr id="7" name="圖片 6" descr="97-9-11"/>
          <p:cNvPicPr/>
          <p:nvPr/>
        </p:nvPicPr>
        <p:blipFill>
          <a:blip r:embed="rId5" cstate="print"/>
          <a:srcRect/>
          <a:stretch>
            <a:fillRect/>
          </a:stretch>
        </p:blipFill>
        <p:spPr bwMode="auto">
          <a:xfrm>
            <a:off x="6732240" y="2996952"/>
            <a:ext cx="1440160" cy="864096"/>
          </a:xfrm>
          <a:prstGeom prst="rect">
            <a:avLst/>
          </a:prstGeom>
          <a:noFill/>
          <a:ln w="9525">
            <a:noFill/>
            <a:miter lim="800000"/>
            <a:headEnd/>
            <a:tailEnd/>
          </a:ln>
        </p:spPr>
      </p:pic>
      <p:sp>
        <p:nvSpPr>
          <p:cNvPr id="8" name="文字方塊 7"/>
          <p:cNvSpPr txBox="1"/>
          <p:nvPr/>
        </p:nvSpPr>
        <p:spPr>
          <a:xfrm>
            <a:off x="755577" y="4869160"/>
            <a:ext cx="7920880" cy="101566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zh-TW" altLang="en-US" sz="3000" dirty="0" smtClean="0"/>
              <a:t>提示</a:t>
            </a:r>
            <a:r>
              <a:rPr lang="en-US" altLang="zh-TW" sz="3000" dirty="0" smtClean="0"/>
              <a:t>:</a:t>
            </a:r>
            <a:r>
              <a:rPr lang="zh-TW" altLang="zh-TW" sz="3000" dirty="0" smtClean="0"/>
              <a:t>雷射光為單射光，不</a:t>
            </a:r>
            <a:r>
              <a:rPr lang="zh-TW" altLang="zh-TW" sz="3000" dirty="0" smtClean="0"/>
              <a:t>色散</a:t>
            </a:r>
            <a:r>
              <a:rPr lang="zh-TW" altLang="en-US" sz="3000" dirty="0" smtClean="0"/>
              <a:t>；雷射光也會有折射現象</a:t>
            </a:r>
            <a:endParaRPr lang="zh-TW" altLang="en-US" sz="3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3082354"/>
          </a:xfrm>
        </p:spPr>
        <p:txBody>
          <a:bodyPr>
            <a:noAutofit/>
          </a:bodyPr>
          <a:lstStyle/>
          <a:p>
            <a:pPr algn="l" eaLnBrk="0" hangingPunct="0"/>
            <a:r>
              <a:rPr lang="en-US" altLang="zh-TW" sz="3000" dirty="0" smtClean="0"/>
              <a:t>3.</a:t>
            </a:r>
            <a:r>
              <a:rPr lang="zh-TW" altLang="zh-TW" sz="3000" dirty="0" smtClean="0"/>
              <a:t>人</a:t>
            </a:r>
            <a:r>
              <a:rPr lang="zh-TW" altLang="zh-TW" sz="3000" dirty="0"/>
              <a:t>眼能看到五光十色的各種物質是因為下列哪一項？</a:t>
            </a:r>
            <a:br>
              <a:rPr lang="zh-TW" altLang="zh-TW" sz="3000" dirty="0"/>
            </a:br>
            <a:r>
              <a:rPr lang="en-US" altLang="zh-TW" sz="3000" dirty="0"/>
              <a:t>(</a:t>
            </a:r>
            <a:r>
              <a:rPr lang="zh-TW" altLang="zh-TW" sz="3000" dirty="0"/>
              <a:t>Ａ</a:t>
            </a:r>
            <a:r>
              <a:rPr lang="en-US" altLang="zh-TW" sz="3000" dirty="0"/>
              <a:t>)</a:t>
            </a:r>
            <a:r>
              <a:rPr lang="zh-TW" altLang="zh-TW" sz="3000" dirty="0"/>
              <a:t>這些物質是發光體　</a:t>
            </a:r>
            <a:r>
              <a:rPr lang="en-US" altLang="zh-TW" sz="3000" dirty="0"/>
              <a:t>(</a:t>
            </a:r>
            <a:r>
              <a:rPr lang="zh-TW" altLang="zh-TW" sz="3000" dirty="0"/>
              <a:t>Ｂ</a:t>
            </a:r>
            <a:r>
              <a:rPr lang="en-US" altLang="zh-TW" sz="3000" dirty="0" smtClean="0"/>
              <a:t>)</a:t>
            </a:r>
            <a:r>
              <a:rPr lang="zh-TW" altLang="zh-TW" sz="3000" dirty="0" smtClean="0"/>
              <a:t>這些</a:t>
            </a:r>
            <a:r>
              <a:rPr lang="zh-TW" altLang="zh-TW" sz="3000" dirty="0"/>
              <a:t>物質有</a:t>
            </a:r>
            <a:r>
              <a:rPr lang="zh-TW" altLang="zh-TW" sz="3000" dirty="0" smtClean="0"/>
              <a:t>光線</a:t>
            </a:r>
            <a:r>
              <a:rPr lang="zh-TW" altLang="en-US" sz="3000" dirty="0" smtClean="0"/>
              <a:t>傳遞</a:t>
            </a:r>
            <a:r>
              <a:rPr lang="zh-TW" altLang="zh-TW" sz="3000" dirty="0" smtClean="0"/>
              <a:t>到達</a:t>
            </a:r>
            <a:r>
              <a:rPr lang="zh-TW" altLang="zh-TW" sz="3000" dirty="0"/>
              <a:t>人眼中　</a:t>
            </a:r>
            <a:r>
              <a:rPr lang="en-US" altLang="zh-TW" sz="3000" dirty="0"/>
              <a:t>(</a:t>
            </a:r>
            <a:r>
              <a:rPr lang="zh-TW" altLang="zh-TW" sz="3000" dirty="0"/>
              <a:t>Ｃ</a:t>
            </a:r>
            <a:r>
              <a:rPr lang="en-US" altLang="zh-TW" sz="3000" dirty="0"/>
              <a:t>)</a:t>
            </a:r>
            <a:r>
              <a:rPr lang="zh-TW" altLang="zh-TW" sz="3000" dirty="0"/>
              <a:t>這些物質即使不發光，也能將光完全反射出來　</a:t>
            </a:r>
            <a:r>
              <a:rPr lang="en-US" altLang="zh-TW" sz="3000" dirty="0"/>
              <a:t>(</a:t>
            </a:r>
            <a:r>
              <a:rPr lang="zh-TW" altLang="zh-TW" sz="3000" dirty="0"/>
              <a:t>Ｄ</a:t>
            </a:r>
            <a:r>
              <a:rPr lang="en-US" altLang="zh-TW" sz="3000" dirty="0"/>
              <a:t>)</a:t>
            </a:r>
            <a:r>
              <a:rPr lang="zh-TW" altLang="zh-TW" sz="3000" dirty="0"/>
              <a:t>這些物質能將光完全吸收。</a:t>
            </a:r>
            <a:endParaRPr lang="zh-TW" altLang="en-US" sz="3000" dirty="0"/>
          </a:p>
        </p:txBody>
      </p:sp>
      <p:pic>
        <p:nvPicPr>
          <p:cNvPr id="3074" name="Picture 2"/>
          <p:cNvPicPr>
            <a:picLocks noChangeAspect="1" noChangeArrowheads="1"/>
          </p:cNvPicPr>
          <p:nvPr/>
        </p:nvPicPr>
        <p:blipFill>
          <a:blip r:embed="rId2" cstate="print"/>
          <a:srcRect/>
          <a:stretch>
            <a:fillRect/>
          </a:stretch>
        </p:blipFill>
        <p:spPr bwMode="auto">
          <a:xfrm>
            <a:off x="5148064" y="2996952"/>
            <a:ext cx="2778224" cy="1736390"/>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2051720" y="2924944"/>
            <a:ext cx="2520280" cy="1905962"/>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3082354"/>
          </a:xfrm>
        </p:spPr>
        <p:txBody>
          <a:bodyPr>
            <a:noAutofit/>
          </a:bodyPr>
          <a:lstStyle/>
          <a:p>
            <a:pPr algn="l" eaLnBrk="0" hangingPunct="0"/>
            <a:r>
              <a:rPr lang="en-US" altLang="zh-TW" sz="3000" dirty="0" smtClean="0"/>
              <a:t>3.</a:t>
            </a:r>
            <a:r>
              <a:rPr lang="zh-TW" altLang="zh-TW" sz="3000" dirty="0" smtClean="0"/>
              <a:t>人</a:t>
            </a:r>
            <a:r>
              <a:rPr lang="zh-TW" altLang="zh-TW" sz="3000" dirty="0"/>
              <a:t>眼能看到五光十色的各種物質是因為下列哪一項？</a:t>
            </a:r>
            <a:br>
              <a:rPr lang="zh-TW" altLang="zh-TW" sz="3000" dirty="0"/>
            </a:br>
            <a:r>
              <a:rPr lang="en-US" altLang="zh-TW" sz="3000" dirty="0"/>
              <a:t>(</a:t>
            </a:r>
            <a:r>
              <a:rPr lang="zh-TW" altLang="zh-TW" sz="3000" dirty="0"/>
              <a:t>Ａ</a:t>
            </a:r>
            <a:r>
              <a:rPr lang="en-US" altLang="zh-TW" sz="3000" dirty="0"/>
              <a:t>)</a:t>
            </a:r>
            <a:r>
              <a:rPr lang="zh-TW" altLang="zh-TW" sz="3000" dirty="0"/>
              <a:t>這些物質是發光體　</a:t>
            </a:r>
            <a:r>
              <a:rPr lang="en-US" altLang="zh-TW" sz="3000" dirty="0"/>
              <a:t>(</a:t>
            </a:r>
            <a:r>
              <a:rPr lang="zh-TW" altLang="zh-TW" sz="3000" dirty="0"/>
              <a:t>Ｂ</a:t>
            </a:r>
            <a:r>
              <a:rPr lang="en-US" altLang="zh-TW" sz="3000" dirty="0" smtClean="0"/>
              <a:t>)</a:t>
            </a:r>
            <a:r>
              <a:rPr lang="zh-TW" altLang="zh-TW" sz="3000" dirty="0" smtClean="0"/>
              <a:t>這些</a:t>
            </a:r>
            <a:r>
              <a:rPr lang="zh-TW" altLang="zh-TW" sz="3000" dirty="0"/>
              <a:t>物質有</a:t>
            </a:r>
            <a:r>
              <a:rPr lang="zh-TW" altLang="zh-TW" sz="3000" dirty="0" smtClean="0"/>
              <a:t>光線</a:t>
            </a:r>
            <a:r>
              <a:rPr lang="zh-TW" altLang="en-US" sz="3000" dirty="0" smtClean="0"/>
              <a:t>傳遞</a:t>
            </a:r>
            <a:r>
              <a:rPr lang="zh-TW" altLang="zh-TW" sz="3000" dirty="0" smtClean="0"/>
              <a:t>到達</a:t>
            </a:r>
            <a:r>
              <a:rPr lang="zh-TW" altLang="zh-TW" sz="3000" dirty="0"/>
              <a:t>人眼中　</a:t>
            </a:r>
            <a:r>
              <a:rPr lang="en-US" altLang="zh-TW" sz="3000" dirty="0"/>
              <a:t>(</a:t>
            </a:r>
            <a:r>
              <a:rPr lang="zh-TW" altLang="zh-TW" sz="3000" dirty="0"/>
              <a:t>Ｃ</a:t>
            </a:r>
            <a:r>
              <a:rPr lang="en-US" altLang="zh-TW" sz="3000" dirty="0"/>
              <a:t>)</a:t>
            </a:r>
            <a:r>
              <a:rPr lang="zh-TW" altLang="zh-TW" sz="3000" dirty="0"/>
              <a:t>這些物質即使不發光，也能將光完全反射出來　</a:t>
            </a:r>
            <a:r>
              <a:rPr lang="en-US" altLang="zh-TW" sz="3000" dirty="0"/>
              <a:t>(</a:t>
            </a:r>
            <a:r>
              <a:rPr lang="zh-TW" altLang="zh-TW" sz="3000" dirty="0"/>
              <a:t>Ｄ</a:t>
            </a:r>
            <a:r>
              <a:rPr lang="en-US" altLang="zh-TW" sz="3000" dirty="0"/>
              <a:t>)</a:t>
            </a:r>
            <a:r>
              <a:rPr lang="zh-TW" altLang="zh-TW" sz="3000" dirty="0"/>
              <a:t>這些物質能將光完全吸收。</a:t>
            </a:r>
            <a:endParaRPr lang="zh-TW" altLang="en-US" sz="3000" dirty="0"/>
          </a:p>
        </p:txBody>
      </p:sp>
      <p:sp>
        <p:nvSpPr>
          <p:cNvPr id="6" name="文字方塊 5"/>
          <p:cNvSpPr txBox="1"/>
          <p:nvPr/>
        </p:nvSpPr>
        <p:spPr>
          <a:xfrm>
            <a:off x="251520" y="3717032"/>
            <a:ext cx="8280920" cy="129266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zh-TW" altLang="en-US" sz="3000" dirty="0" smtClean="0"/>
              <a:t>提示</a:t>
            </a:r>
            <a:r>
              <a:rPr lang="en-US" altLang="zh-TW" sz="3000" dirty="0" smtClean="0"/>
              <a:t>:</a:t>
            </a:r>
            <a:r>
              <a:rPr lang="zh-TW" altLang="en-US" sz="3000" dirty="0"/>
              <a:t>不論物體是自行</a:t>
            </a:r>
            <a:r>
              <a:rPr lang="zh-TW" altLang="en-US" sz="3000" dirty="0" smtClean="0"/>
              <a:t>發光或反射光線，都必須有光射入觀察者眼中，此物才能被看見</a:t>
            </a:r>
            <a:endParaRPr lang="en-US" altLang="zh-TW" sz="3000" dirty="0" smtClean="0"/>
          </a:p>
          <a:p>
            <a:endParaRPr lang="zh-TW"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467544" y="476672"/>
            <a:ext cx="8229600" cy="3096343"/>
          </a:xfrm>
        </p:spPr>
        <p:txBody>
          <a:bodyPr>
            <a:normAutofit/>
          </a:bodyPr>
          <a:lstStyle/>
          <a:p>
            <a:pPr>
              <a:buNone/>
            </a:pPr>
            <a:r>
              <a:rPr lang="en-US" altLang="zh-TW" dirty="0" smtClean="0"/>
              <a:t>4.</a:t>
            </a:r>
            <a:r>
              <a:rPr lang="zh-TW" altLang="zh-TW" sz="3000" dirty="0" smtClean="0"/>
              <a:t>照相機拍攝景物時，景物與透鏡的距離為下列何者？（</a:t>
            </a:r>
            <a:r>
              <a:rPr lang="en-US" altLang="zh-TW" sz="3000" dirty="0" smtClean="0"/>
              <a:t>f</a:t>
            </a:r>
            <a:r>
              <a:rPr lang="zh-TW" altLang="zh-TW" sz="3000" dirty="0" smtClean="0"/>
              <a:t>＝焦距）</a:t>
            </a:r>
            <a:br>
              <a:rPr lang="zh-TW" altLang="zh-TW" sz="3000" dirty="0" smtClean="0"/>
            </a:br>
            <a:r>
              <a:rPr lang="en-US" altLang="zh-TW" sz="3000" dirty="0" smtClean="0"/>
              <a:t>(</a:t>
            </a:r>
            <a:r>
              <a:rPr lang="zh-TW" altLang="zh-TW" sz="3000" dirty="0" smtClean="0"/>
              <a:t>Ａ</a:t>
            </a:r>
            <a:r>
              <a:rPr lang="en-US" altLang="zh-TW" sz="3000" dirty="0" smtClean="0"/>
              <a:t>)</a:t>
            </a:r>
            <a:r>
              <a:rPr lang="zh-TW" altLang="zh-TW" sz="3000" dirty="0" smtClean="0"/>
              <a:t>大於　</a:t>
            </a:r>
            <a:r>
              <a:rPr lang="en-US" altLang="zh-TW" sz="3000" dirty="0" smtClean="0"/>
              <a:t>2f</a:t>
            </a:r>
            <a:r>
              <a:rPr lang="zh-TW" altLang="zh-TW" sz="3000" dirty="0" smtClean="0"/>
              <a:t>　</a:t>
            </a:r>
            <a:r>
              <a:rPr lang="en-US" altLang="zh-TW" sz="3000" dirty="0" smtClean="0"/>
              <a:t>(</a:t>
            </a:r>
            <a:r>
              <a:rPr lang="zh-TW" altLang="zh-TW" sz="3000" dirty="0" smtClean="0"/>
              <a:t>Ｂ</a:t>
            </a:r>
            <a:r>
              <a:rPr lang="en-US" altLang="zh-TW" sz="3000" dirty="0" smtClean="0"/>
              <a:t>)</a:t>
            </a:r>
            <a:r>
              <a:rPr lang="zh-TW" altLang="zh-TW" sz="3000" dirty="0" smtClean="0"/>
              <a:t>等於　</a:t>
            </a:r>
            <a:r>
              <a:rPr lang="en-US" altLang="zh-TW" sz="3000" dirty="0" smtClean="0"/>
              <a:t>2f</a:t>
            </a:r>
            <a:r>
              <a:rPr lang="zh-TW" altLang="zh-TW" sz="3000" dirty="0" smtClean="0"/>
              <a:t>　</a:t>
            </a:r>
            <a:r>
              <a:rPr lang="en-US" altLang="zh-TW" sz="3000" dirty="0" smtClean="0"/>
              <a:t>(</a:t>
            </a:r>
            <a:r>
              <a:rPr lang="zh-TW" altLang="zh-TW" sz="3000" dirty="0" smtClean="0"/>
              <a:t>Ｃ</a:t>
            </a:r>
            <a:r>
              <a:rPr lang="en-US" altLang="zh-TW" sz="3000" dirty="0" smtClean="0"/>
              <a:t>)</a:t>
            </a:r>
            <a:r>
              <a:rPr lang="zh-TW" altLang="zh-TW" sz="3000" dirty="0" smtClean="0"/>
              <a:t>介於　</a:t>
            </a:r>
            <a:r>
              <a:rPr lang="en-US" altLang="zh-TW" sz="3000" dirty="0" smtClean="0"/>
              <a:t>f</a:t>
            </a:r>
            <a:r>
              <a:rPr lang="zh-TW" altLang="zh-TW" sz="3000" dirty="0" smtClean="0"/>
              <a:t>　與　</a:t>
            </a:r>
            <a:r>
              <a:rPr lang="en-US" altLang="zh-TW" sz="3000" dirty="0" smtClean="0"/>
              <a:t>2f</a:t>
            </a:r>
            <a:r>
              <a:rPr lang="zh-TW" altLang="zh-TW" sz="3000" dirty="0" smtClean="0"/>
              <a:t>　之間　</a:t>
            </a:r>
            <a:r>
              <a:rPr lang="en-US" altLang="zh-TW" sz="3000" dirty="0" smtClean="0"/>
              <a:t>(</a:t>
            </a:r>
            <a:r>
              <a:rPr lang="zh-TW" altLang="zh-TW" sz="3000" dirty="0" smtClean="0"/>
              <a:t>Ｄ</a:t>
            </a:r>
            <a:r>
              <a:rPr lang="en-US" altLang="zh-TW" sz="3000" dirty="0" smtClean="0"/>
              <a:t>)</a:t>
            </a:r>
            <a:r>
              <a:rPr lang="zh-TW" altLang="zh-TW" sz="3000" dirty="0" smtClean="0"/>
              <a:t>小於　</a:t>
            </a:r>
            <a:r>
              <a:rPr lang="en-US" altLang="zh-TW" sz="3000" dirty="0" smtClean="0"/>
              <a:t>f</a:t>
            </a:r>
            <a:r>
              <a:rPr lang="zh-TW" altLang="zh-TW" sz="3000" dirty="0" smtClean="0"/>
              <a:t>。</a:t>
            </a:r>
            <a:br>
              <a:rPr lang="zh-TW" altLang="zh-TW" sz="3000" dirty="0" smtClean="0"/>
            </a:br>
            <a:r>
              <a:rPr lang="zh-TW" altLang="zh-TW" sz="3000" dirty="0" smtClean="0"/>
              <a:t/>
            </a:r>
            <a:br>
              <a:rPr lang="zh-TW" altLang="zh-TW" sz="3000" dirty="0" smtClean="0"/>
            </a:br>
            <a:endParaRPr lang="zh-TW" altLang="en-US" sz="3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467544" y="476672"/>
            <a:ext cx="8229600" cy="3096343"/>
          </a:xfrm>
        </p:spPr>
        <p:txBody>
          <a:bodyPr>
            <a:normAutofit/>
          </a:bodyPr>
          <a:lstStyle/>
          <a:p>
            <a:pPr>
              <a:buNone/>
            </a:pPr>
            <a:r>
              <a:rPr lang="en-US" altLang="zh-TW" dirty="0" smtClean="0"/>
              <a:t>4.</a:t>
            </a:r>
            <a:r>
              <a:rPr lang="zh-TW" altLang="zh-TW" sz="3000" dirty="0" smtClean="0"/>
              <a:t>照相機拍攝景物時，景物與透鏡的距離為下列何者？（</a:t>
            </a:r>
            <a:r>
              <a:rPr lang="en-US" altLang="zh-TW" sz="3000" dirty="0" smtClean="0"/>
              <a:t>f</a:t>
            </a:r>
            <a:r>
              <a:rPr lang="zh-TW" altLang="zh-TW" sz="3000" dirty="0" smtClean="0"/>
              <a:t>＝焦距）</a:t>
            </a:r>
            <a:br>
              <a:rPr lang="zh-TW" altLang="zh-TW" sz="3000" dirty="0" smtClean="0"/>
            </a:br>
            <a:r>
              <a:rPr lang="en-US" altLang="zh-TW" sz="3000" dirty="0" smtClean="0"/>
              <a:t>(</a:t>
            </a:r>
            <a:r>
              <a:rPr lang="zh-TW" altLang="zh-TW" sz="3000" dirty="0" smtClean="0"/>
              <a:t>Ａ</a:t>
            </a:r>
            <a:r>
              <a:rPr lang="en-US" altLang="zh-TW" sz="3000" dirty="0" smtClean="0"/>
              <a:t>)</a:t>
            </a:r>
            <a:r>
              <a:rPr lang="zh-TW" altLang="zh-TW" sz="3000" dirty="0" smtClean="0"/>
              <a:t>大於　</a:t>
            </a:r>
            <a:r>
              <a:rPr lang="en-US" altLang="zh-TW" sz="3000" dirty="0" smtClean="0"/>
              <a:t>2f</a:t>
            </a:r>
            <a:r>
              <a:rPr lang="zh-TW" altLang="zh-TW" sz="3000" dirty="0" smtClean="0"/>
              <a:t>　</a:t>
            </a:r>
            <a:r>
              <a:rPr lang="en-US" altLang="zh-TW" sz="3000" dirty="0" smtClean="0"/>
              <a:t>(</a:t>
            </a:r>
            <a:r>
              <a:rPr lang="zh-TW" altLang="zh-TW" sz="3000" dirty="0" smtClean="0"/>
              <a:t>Ｂ</a:t>
            </a:r>
            <a:r>
              <a:rPr lang="en-US" altLang="zh-TW" sz="3000" dirty="0" smtClean="0"/>
              <a:t>)</a:t>
            </a:r>
            <a:r>
              <a:rPr lang="zh-TW" altLang="zh-TW" sz="3000" dirty="0" smtClean="0"/>
              <a:t>等於　</a:t>
            </a:r>
            <a:r>
              <a:rPr lang="en-US" altLang="zh-TW" sz="3000" dirty="0" smtClean="0"/>
              <a:t>2f</a:t>
            </a:r>
            <a:r>
              <a:rPr lang="zh-TW" altLang="zh-TW" sz="3000" dirty="0" smtClean="0"/>
              <a:t>　</a:t>
            </a:r>
            <a:r>
              <a:rPr lang="en-US" altLang="zh-TW" sz="3000" dirty="0" smtClean="0"/>
              <a:t>(</a:t>
            </a:r>
            <a:r>
              <a:rPr lang="zh-TW" altLang="zh-TW" sz="3000" dirty="0" smtClean="0"/>
              <a:t>Ｃ</a:t>
            </a:r>
            <a:r>
              <a:rPr lang="en-US" altLang="zh-TW" sz="3000" dirty="0" smtClean="0"/>
              <a:t>)</a:t>
            </a:r>
            <a:r>
              <a:rPr lang="zh-TW" altLang="zh-TW" sz="3000" dirty="0" smtClean="0"/>
              <a:t>介於　</a:t>
            </a:r>
            <a:r>
              <a:rPr lang="en-US" altLang="zh-TW" sz="3000" dirty="0" smtClean="0"/>
              <a:t>f</a:t>
            </a:r>
            <a:r>
              <a:rPr lang="zh-TW" altLang="zh-TW" sz="3000" dirty="0" smtClean="0"/>
              <a:t>　與　</a:t>
            </a:r>
            <a:r>
              <a:rPr lang="en-US" altLang="zh-TW" sz="3000" dirty="0" smtClean="0"/>
              <a:t>2f</a:t>
            </a:r>
            <a:r>
              <a:rPr lang="zh-TW" altLang="zh-TW" sz="3000" dirty="0" smtClean="0"/>
              <a:t>　之間　</a:t>
            </a:r>
            <a:r>
              <a:rPr lang="en-US" altLang="zh-TW" sz="3000" dirty="0" smtClean="0"/>
              <a:t>(</a:t>
            </a:r>
            <a:r>
              <a:rPr lang="zh-TW" altLang="zh-TW" sz="3000" dirty="0" smtClean="0"/>
              <a:t>Ｄ</a:t>
            </a:r>
            <a:r>
              <a:rPr lang="en-US" altLang="zh-TW" sz="3000" dirty="0" smtClean="0"/>
              <a:t>)</a:t>
            </a:r>
            <a:r>
              <a:rPr lang="zh-TW" altLang="zh-TW" sz="3000" dirty="0" smtClean="0"/>
              <a:t>小於　</a:t>
            </a:r>
            <a:r>
              <a:rPr lang="en-US" altLang="zh-TW" sz="3000" dirty="0" smtClean="0"/>
              <a:t>f</a:t>
            </a:r>
            <a:r>
              <a:rPr lang="zh-TW" altLang="zh-TW" sz="3000" dirty="0" smtClean="0"/>
              <a:t>。</a:t>
            </a:r>
            <a:br>
              <a:rPr lang="zh-TW" altLang="zh-TW" sz="3000" dirty="0" smtClean="0"/>
            </a:br>
            <a:r>
              <a:rPr lang="zh-TW" altLang="zh-TW" sz="3000" dirty="0" smtClean="0"/>
              <a:t/>
            </a:r>
            <a:br>
              <a:rPr lang="zh-TW" altLang="zh-TW" sz="3000" dirty="0" smtClean="0"/>
            </a:br>
            <a:endParaRPr lang="zh-TW" altLang="en-US" sz="3000" dirty="0"/>
          </a:p>
        </p:txBody>
      </p:sp>
      <p:sp>
        <p:nvSpPr>
          <p:cNvPr id="4" name="文字方塊 3"/>
          <p:cNvSpPr txBox="1"/>
          <p:nvPr/>
        </p:nvSpPr>
        <p:spPr>
          <a:xfrm>
            <a:off x="971600" y="3284984"/>
            <a:ext cx="7992888" cy="101566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zh-TW" altLang="en-US" sz="3000" dirty="0" smtClean="0"/>
              <a:t>提示</a:t>
            </a:r>
            <a:r>
              <a:rPr lang="en-US" altLang="zh-TW" sz="3000" dirty="0" smtClean="0"/>
              <a:t>:</a:t>
            </a:r>
            <a:r>
              <a:rPr lang="zh-TW" altLang="en-US" sz="3000" dirty="0" smtClean="0"/>
              <a:t>照相機所拍攝到的像為縮小倒立實像，且鏡頭到相機底片的像距為</a:t>
            </a:r>
            <a:r>
              <a:rPr lang="en-US" altLang="zh-TW" sz="3000" dirty="0" smtClean="0"/>
              <a:t>f-2f</a:t>
            </a:r>
            <a:r>
              <a:rPr lang="zh-TW" altLang="en-US" sz="3000" dirty="0" smtClean="0"/>
              <a:t>間</a:t>
            </a:r>
            <a:endParaRPr lang="en-US" altLang="zh-TW" sz="300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2722314"/>
          </a:xfrm>
        </p:spPr>
        <p:txBody>
          <a:bodyPr>
            <a:normAutofit/>
          </a:bodyPr>
          <a:lstStyle/>
          <a:p>
            <a:pPr algn="l" eaLnBrk="0" hangingPunct="0"/>
            <a:r>
              <a:rPr lang="en-US" altLang="zh-TW" sz="3000" dirty="0" smtClean="0"/>
              <a:t>5.</a:t>
            </a:r>
            <a:r>
              <a:rPr lang="zh-TW" altLang="en-US" sz="3000" dirty="0" smtClean="0"/>
              <a:t>透過</a:t>
            </a:r>
            <a:r>
              <a:rPr lang="zh-TW" altLang="zh-TW" sz="3000" dirty="0" smtClean="0"/>
              <a:t>樹葉空隙照射在地面上的日光，</a:t>
            </a:r>
            <a:r>
              <a:rPr lang="zh-TW" altLang="en-US" sz="3000" dirty="0" smtClean="0"/>
              <a:t>會在地面</a:t>
            </a:r>
            <a:r>
              <a:rPr lang="zh-TW" altLang="zh-TW" sz="3000" dirty="0" smtClean="0"/>
              <a:t>出現無數亮的小圓形是因為下列何者？</a:t>
            </a:r>
            <a:br>
              <a:rPr lang="zh-TW" altLang="zh-TW" sz="3000" dirty="0" smtClean="0"/>
            </a:br>
            <a:r>
              <a:rPr lang="en-US" altLang="zh-TW" sz="3000" dirty="0" smtClean="0"/>
              <a:t>(</a:t>
            </a:r>
            <a:r>
              <a:rPr lang="zh-TW" altLang="zh-TW" sz="3000" dirty="0" smtClean="0"/>
              <a:t>Ａ</a:t>
            </a:r>
            <a:r>
              <a:rPr lang="en-US" altLang="zh-TW" sz="3000" dirty="0" smtClean="0"/>
              <a:t>)</a:t>
            </a:r>
            <a:r>
              <a:rPr lang="zh-TW" altLang="zh-TW" sz="3000" dirty="0" smtClean="0"/>
              <a:t>樹葉空隙是圓的　</a:t>
            </a:r>
            <a:r>
              <a:rPr lang="en-US" altLang="zh-TW" sz="3000" dirty="0" smtClean="0"/>
              <a:t>(</a:t>
            </a:r>
            <a:r>
              <a:rPr lang="zh-TW" altLang="zh-TW" sz="3000" dirty="0" smtClean="0"/>
              <a:t>Ｂ</a:t>
            </a:r>
            <a:r>
              <a:rPr lang="en-US" altLang="zh-TW" sz="3000" dirty="0" smtClean="0"/>
              <a:t>)</a:t>
            </a:r>
            <a:r>
              <a:rPr lang="zh-TW" altLang="zh-TW" sz="3000" dirty="0" smtClean="0"/>
              <a:t>地球是圓的　</a:t>
            </a:r>
            <a:r>
              <a:rPr lang="en-US" altLang="zh-TW" sz="3000" dirty="0" smtClean="0"/>
              <a:t>(</a:t>
            </a:r>
            <a:r>
              <a:rPr lang="zh-TW" altLang="zh-TW" sz="3000" dirty="0" smtClean="0"/>
              <a:t>Ｃ</a:t>
            </a:r>
            <a:r>
              <a:rPr lang="en-US" altLang="zh-TW" sz="3000" dirty="0" smtClean="0"/>
              <a:t>)</a:t>
            </a:r>
            <a:r>
              <a:rPr lang="zh-TW" altLang="zh-TW" sz="3000" dirty="0" smtClean="0"/>
              <a:t>圓形面積最小　</a:t>
            </a:r>
            <a:r>
              <a:rPr lang="en-US" altLang="zh-TW" sz="3000" dirty="0" smtClean="0"/>
              <a:t>(</a:t>
            </a:r>
            <a:r>
              <a:rPr lang="zh-TW" altLang="zh-TW" sz="3000" dirty="0" smtClean="0"/>
              <a:t>Ｄ</a:t>
            </a:r>
            <a:r>
              <a:rPr lang="en-US" altLang="zh-TW" sz="3000" dirty="0" smtClean="0"/>
              <a:t>)</a:t>
            </a:r>
            <a:r>
              <a:rPr lang="zh-TW" altLang="zh-TW" sz="3000" dirty="0" smtClean="0"/>
              <a:t>是太陽的像，太陽是圓的。</a:t>
            </a:r>
            <a:endParaRPr lang="zh-TW" altLang="en-US" sz="3000" dirty="0"/>
          </a:p>
        </p:txBody>
      </p:sp>
      <p:pic>
        <p:nvPicPr>
          <p:cNvPr id="2050" name="Picture 2"/>
          <p:cNvPicPr>
            <a:picLocks noChangeAspect="1" noChangeArrowheads="1"/>
          </p:cNvPicPr>
          <p:nvPr/>
        </p:nvPicPr>
        <p:blipFill>
          <a:blip r:embed="rId2" cstate="print"/>
          <a:srcRect/>
          <a:stretch>
            <a:fillRect/>
          </a:stretch>
        </p:blipFill>
        <p:spPr bwMode="auto">
          <a:xfrm>
            <a:off x="4499992" y="3068960"/>
            <a:ext cx="2490192" cy="1992154"/>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1369</TotalTime>
  <Words>1501</Words>
  <Application>Microsoft Office PowerPoint</Application>
  <PresentationFormat>如螢幕大小 (4:3)</PresentationFormat>
  <Paragraphs>76</Paragraphs>
  <Slides>40</Slides>
  <Notes>0</Notes>
  <HiddenSlides>0</HiddenSlides>
  <MMClips>0</MMClips>
  <ScaleCrop>false</ScaleCrop>
  <HeadingPairs>
    <vt:vector size="4" baseType="variant">
      <vt:variant>
        <vt:lpstr>佈景主題</vt:lpstr>
      </vt:variant>
      <vt:variant>
        <vt:i4>1</vt:i4>
      </vt:variant>
      <vt:variant>
        <vt:lpstr>投影片標題</vt:lpstr>
      </vt:variant>
      <vt:variant>
        <vt:i4>40</vt:i4>
      </vt:variant>
    </vt:vector>
  </HeadingPairs>
  <TitlesOfParts>
    <vt:vector size="41" baseType="lpstr">
      <vt:lpstr>Office 佈景主題</vt:lpstr>
      <vt:lpstr>1.訓導主任朝會時下口令：「各班排頭為準，向右看齊。」同學們是利用光的哪一特性來看齊的？ (Ａ)光速很快　(Ｂ)光的直線前進　(Ｃ)光的反射　(Ｄ)光的折射。</vt:lpstr>
      <vt:lpstr>投影片 2</vt:lpstr>
      <vt:lpstr>2.光在下列哪一種介質內沿直線前進？ (Ａ)真空　(Ｂ)水　(Ｃ)玻璃　(Ｄ)以上皆是。 </vt:lpstr>
      <vt:lpstr>2.光在下列哪一種介質內沿直線前進？ (Ａ)真空　(Ｂ)水　(Ｃ)玻璃　(Ｄ)以上皆是。 </vt:lpstr>
      <vt:lpstr>3.人眼能看到五光十色的各種物質是因為下列哪一項？ (Ａ)這些物質是發光體　(Ｂ)這些物質有光線傳遞到達人眼中　(Ｃ)這些物質即使不發光，也能將光完全反射出來　(Ｄ)這些物質能將光完全吸收。</vt:lpstr>
      <vt:lpstr>3.人眼能看到五光十色的各種物質是因為下列哪一項？ (Ａ)這些物質是發光體　(Ｂ)這些物質有光線傳遞到達人眼中　(Ｃ)這些物質即使不發光，也能將光完全反射出來　(Ｄ)這些物質能將光完全吸收。</vt:lpstr>
      <vt:lpstr>投影片 7</vt:lpstr>
      <vt:lpstr>投影片 8</vt:lpstr>
      <vt:lpstr>5.透過樹葉空隙照射在地面上的日光，會在地面出現無數亮的小圓形是因為下列何者？ (Ａ)樹葉空隙是圓的　(Ｂ)地球是圓的　(Ｃ)圓形面積最小　(Ｄ)是太陽的像，太陽是圓的。</vt:lpstr>
      <vt:lpstr>5.透過樹葉空隙照射在地面上的日光，會在地面出現無數亮的小圓形是因為下列何者？ (Ａ)樹葉空隙是圓的　(Ｂ)地球是圓的　(Ｃ)圓形面積最小　(Ｄ)是太陽的像，太陽是圓的。</vt:lpstr>
      <vt:lpstr>6.關於聲音和光的敘述，下列何者正確？ (Ａ)兩者均需介質才能傳播　(Ｂ)兩者在空氣、水、玻璃等介質中的傳播速率，均為空氣＞水＞玻璃　(Ｃ)陰天時先見閃電再聞雷聲，是因為閃電先產生　(Ｄ)兩者由空氣傳入水中時，頻率都不變。 </vt:lpstr>
      <vt:lpstr>6.關於聲音和光的敘述，下列何者正確？ (Ａ)兩者均需介質才能傳播　(Ｂ)兩者在空氣、水、玻璃等介質中的傳播速率，均為空氣＞水＞玻璃　(Ｃ)陰天時先見閃電再聞雷聲，是因為閃電先產生　(Ｄ)兩者由空氣傳入水中時，頻率都不變。 </vt:lpstr>
      <vt:lpstr>7.雷射光射於水平位置的平面鏡上，入射角為　75　度，則反射線的方向與該平面鏡所成的角度為多少？ (Ａ)　15　度　(Ｂ)　25　度　(Ｃ)　35　度　(Ｄ)　45　度。</vt:lpstr>
      <vt:lpstr>7.雷射光射於水平位置的平面鏡上，入射角為　75　度，則反射線的方向與該平面鏡所成的角度為多少？ (Ａ)　15　度　(Ｂ)　25　度　(Ｃ)　35　度　(Ｄ)　45　度。</vt:lpstr>
      <vt:lpstr>8.下列各圖中，AB　的成像何者正確？ (Ａ)　 　                    (Ｂ)　 　    (Ｃ)　 　                     (Ｄ)　  </vt:lpstr>
      <vt:lpstr>8.下列各圖中，AB　的成像何者正確？ (Ａ)　 　                    (Ｂ)　 　    (Ｃ)　 　                     (Ｄ)　  </vt:lpstr>
      <vt:lpstr>9.汽車的後視鏡及道路轉彎處的反光鏡皆使用下列哪一種光學儀器來增大視野？ (Ａ)平面鏡　(Ｂ)凹面鏡　(Ｃ)凸面鏡　(Ｄ)凸透鏡。</vt:lpstr>
      <vt:lpstr>9.汽車的後視鏡及道路轉彎處的反光鏡皆使用下列哪一種光學儀器來增大視野？ (Ａ)平面鏡　(Ｂ)凹面鏡　(Ｃ)凸面鏡　(Ｄ)凸透鏡。</vt:lpstr>
      <vt:lpstr>10.手電筒、探照燈等光源是裝在下列哪種鏡子的焦點上？ (Ａ)平面鏡　(Ｂ)凹面鏡　(Ｃ)凸面鏡　(Ｄ)凸透鏡。 </vt:lpstr>
      <vt:lpstr>10.手電筒、探照燈等光源是裝在下列哪種鏡子的焦點上？ (Ａ)平面鏡　(Ｂ)凹面鏡　(Ｃ)凸面鏡　(Ｄ)凸透鏡。 </vt:lpstr>
      <vt:lpstr>11.進行打掃工作時，當太陽光由窗外射進屋內，常可看見空氣中灰塵飛揚，原因是下列何者？ (Ａ)灰塵吸收太陽光　(Ｂ)灰塵反射太陽光　(Ｃ)灰塵太多了　(Ｄ)灰塵多半是白色</vt:lpstr>
      <vt:lpstr>11.進行打掃工作時，當太陽光由窗外射進屋內，常可看見空氣中灰塵飛揚，原因是下列何者？ (Ａ)灰塵吸收太陽光　(Ｂ)灰塵反射太陽光　(Ｃ)灰塵太多了　(Ｄ)灰塵多半是白色</vt:lpstr>
      <vt:lpstr>12.如圖，舒淇向右移動　2　公尺，則鏡中之舒淇將如何移動？ (Ａ)向右移動　4　公尺　(Ｂ)向左移動　2　公尺　(Ｃ)向右移動　2　公尺　(Ｄ)保持不動。 </vt:lpstr>
      <vt:lpstr>12.如圖，舒淇向右移動　2　公尺，則鏡中之舒淇將如何移動？ (Ａ)向右移動　4　公尺　(Ｂ)向左移動　2　公尺　(Ｃ)向右移動　2　公尺　(Ｄ)保持不動。 </vt:lpstr>
      <vt:lpstr>13.甲、乙兩面平面鏡相交成直角，阿學將一個物體↑豎立在平面鏡前，此物體經過甲、乙兩平面鏡反射後的成像情形如圖所示，三個虛像分別以像　1、像　2　及像　3　來表示。若阿學的眼睛自　P　處望向乙平面鏡，請問小明總共能看見哪幾個像出現在「乙平面鏡」中？ (Ａ)像　1、像　2、像　3　(Ｂ)　僅有像　2、像　3　(Ｃ)僅有像　3　(Ｄ)僅有像　2。 </vt:lpstr>
      <vt:lpstr>13.甲、乙兩面平面鏡相交成直角，阿學將一個物體↑豎立在平面鏡前，此物體經過甲、乙兩平面鏡反射後的成像情形如圖所示，三個虛像分別以像　1、像　2　及像　3　來表示。若阿學的眼睛自　P　處望向甲平面鏡，請問小明總共能看見哪幾個像出現在「甲平面鏡」中？ (Ａ)像　1、像　2　(Ｂ)　僅有像　2、像　3　(Ｃ)僅有像　3　(Ｄ)僅有像　2。 </vt:lpstr>
      <vt:lpstr>14.在水面下有一點光源　S，它發出的光線照射到屏幕上　P　點，如圖，則四條路線中，何者為正確？ (Ａ)　SAP　(Ｂ)　SBP　(Ｃ)　SCP　(Ｄ)　SDP。</vt:lpstr>
      <vt:lpstr>14.在水面下有一點光源　S，它發出的光線照射到屏幕上　P　點，如圖，則四條路線中，何者為正確？ (Ａ)　SAP　(Ｂ)　SBP　(Ｃ)　SCP　(Ｄ)　SDP。</vt:lpstr>
      <vt:lpstr>15.日常生活中所看到天上的星星及水中的魚，都不是真正的位置，這是因光的哪一種現象所造成的？ (Ａ)反射　(Ｂ)折射　(Ｃ)正射　(Ｄ)直進。</vt:lpstr>
      <vt:lpstr>15.日常生活中所看到天上的星星及水中的魚，都不是真正的位置，這是因光的哪一種現象所造成的？ (Ａ)反射　(Ｂ)折射　(Ｃ)正射　(Ｄ)直進。</vt:lpstr>
      <vt:lpstr>16.從水面上方看到水中的石子時，下列何圖為合理的光行進路線圖？ (Ａ)              　(Ｂ)      　  　(Ｃ)　       　(Ｄ)　 </vt:lpstr>
      <vt:lpstr>16.從水面上方看到水中的石子時，下列何圖為合理的光行進路線圖？ (Ａ)              　(Ｂ)      　  　(Ｃ)　       　(Ｄ)　 </vt:lpstr>
      <vt:lpstr>17.如圖，光線經過甲、乙、丙三層介質時發生折射，且∠3＞∠1＞∠2，則光線在三介質中的速率快慢何者正確？ (Ａ)甲＞乙＞丙　(Ｂ)乙＞甲＞丙　(Ｃ)丙＞甲＞乙　(Ｄ)丙＞乙＞甲。   </vt:lpstr>
      <vt:lpstr>17.如圖，光線經過甲、乙、丙三層介質時發生折射，且∠3＞∠1＞∠2，則光線在三介質中的速率快慢何者正確？ (Ａ)甲＞乙＞丙　(Ｂ)乙＞甲＞丙　(Ｃ)丙＞甲＞乙　(Ｄ)丙＞乙＞甲。   </vt:lpstr>
      <vt:lpstr>18.如圖，若清煌要在鏡後看到蠟燭縮小的像，蠟燭應放在凸透鏡前的何處？ (Ａ)甲　(Ｂ)乙　(Ｃ)丙　(Ｄ)丁。 </vt:lpstr>
      <vt:lpstr>18.如圖，若清煌要在鏡後看到蠟燭縮小的像，蠟燭應放在凸透鏡前的何處？ (Ａ)甲　(Ｂ)乙　(Ｃ)丙　(Ｄ)丁。 </vt:lpstr>
      <vt:lpstr>19.光由空氣經過　X　透鏡後其行徑如圖所示，則　X　透鏡為凸透鏡的是哪幾個？ (Ａ)甲乙　(Ｂ)甲丙　(Ｃ)甲乙丙　(Ｄ)乙丙。 甲            　乙                　丙                 　丁  </vt:lpstr>
      <vt:lpstr>19.光由空氣經過　X　透鏡後其行徑如圖所示，則　X　透鏡為凸透鏡的是哪幾個？ (Ａ)甲乙　(Ｂ)甲丙　(Ｃ)甲乙丙　(Ｄ)乙丙。 甲            　乙                　丙                 　丁  </vt:lpstr>
      <vt:lpstr>20.雷射光由空氣中射入三稜鏡後，經過三稜鏡並從三稜鏡的另一面射出，則下列哪一個示意圖最接近此光束的行進路徑？ (Ａ)　     　(Ｂ)　       　(Ｃ)　      　(Ｄ)　  </vt:lpstr>
      <vt:lpstr>20.雷射光由空氣中射入三稜鏡後，經過三稜鏡並從三稜鏡的另一面射出，則下列哪一個示意圖最接近此光束的行進路徑？ (Ａ)　     　(Ｂ)　       　(Ｃ)　      　(Ｄ)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訓導主任朝會時下口令：「各班排頭為準，向右看齊。」同學們是利用光的哪一特性來看齊的？ (Ａ)光速很快　(Ｂ)光的直線前進　(Ｃ)光的反射　(Ｄ)光的折射。</dc:title>
  <dc:creator>duke</dc:creator>
  <cp:lastModifiedBy>duke</cp:lastModifiedBy>
  <cp:revision>91</cp:revision>
  <dcterms:created xsi:type="dcterms:W3CDTF">2011-10-17T14:39:22Z</dcterms:created>
  <dcterms:modified xsi:type="dcterms:W3CDTF">2011-10-19T16:45:56Z</dcterms:modified>
</cp:coreProperties>
</file>