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2"/>
  </p:notesMasterIdLst>
  <p:sldIdLst>
    <p:sldId id="271" r:id="rId2"/>
    <p:sldId id="272" r:id="rId3"/>
    <p:sldId id="274" r:id="rId4"/>
    <p:sldId id="275" r:id="rId5"/>
    <p:sldId id="260" r:id="rId6"/>
    <p:sldId id="273" r:id="rId7"/>
    <p:sldId id="278" r:id="rId8"/>
    <p:sldId id="279" r:id="rId9"/>
    <p:sldId id="276" r:id="rId10"/>
    <p:sldId id="277" r:id="rId11"/>
    <p:sldId id="280" r:id="rId12"/>
    <p:sldId id="281" r:id="rId13"/>
    <p:sldId id="289" r:id="rId14"/>
    <p:sldId id="292" r:id="rId15"/>
    <p:sldId id="258" r:id="rId16"/>
    <p:sldId id="293" r:id="rId17"/>
    <p:sldId id="259" r:id="rId18"/>
    <p:sldId id="294" r:id="rId19"/>
    <p:sldId id="261" r:id="rId20"/>
    <p:sldId id="282" r:id="rId21"/>
    <p:sldId id="266" r:id="rId22"/>
    <p:sldId id="286" r:id="rId23"/>
    <p:sldId id="267" r:id="rId24"/>
    <p:sldId id="283" r:id="rId25"/>
    <p:sldId id="269" r:id="rId26"/>
    <p:sldId id="284" r:id="rId27"/>
    <p:sldId id="270" r:id="rId28"/>
    <p:sldId id="285" r:id="rId29"/>
    <p:sldId id="287" r:id="rId30"/>
    <p:sldId id="290" r:id="rId31"/>
    <p:sldId id="288" r:id="rId32"/>
    <p:sldId id="291" r:id="rId33"/>
    <p:sldId id="295" r:id="rId34"/>
    <p:sldId id="302" r:id="rId35"/>
    <p:sldId id="296" r:id="rId36"/>
    <p:sldId id="301" r:id="rId37"/>
    <p:sldId id="297" r:id="rId38"/>
    <p:sldId id="300" r:id="rId39"/>
    <p:sldId id="298" r:id="rId40"/>
    <p:sldId id="299" r:id="rId41"/>
  </p:sldIdLst>
  <p:sldSz cx="9144000" cy="6858000" type="screen4x3"/>
  <p:notesSz cx="6858000" cy="9144000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322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en-US" altLang="zh-TW"/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1ADE07B1-457E-43FA-992B-7040ABDF71D5}" type="datetimeFigureOut">
              <a:rPr lang="zh-TW" altLang="en-US"/>
              <a:pPr/>
              <a:t>2011/10/29</a:t>
            </a:fld>
            <a:endParaRPr lang="en-US" altLang="zh-TW"/>
          </a:p>
        </p:txBody>
      </p:sp>
      <p:sp>
        <p:nvSpPr>
          <p:cNvPr id="542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42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542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en-US" altLang="zh-TW"/>
          </a:p>
        </p:txBody>
      </p:sp>
      <p:sp>
        <p:nvSpPr>
          <p:cNvPr id="542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5CA39915-3E6D-4C0C-99F9-EE69551E0B8F}" type="slidenum">
              <a:rPr lang="zh-TW" altLang="en-US"/>
              <a:pPr/>
              <a:t>‹#›</a:t>
            </a:fld>
            <a:endParaRPr lang="en-US" altLang="zh-TW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新細明體" charset="-120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新細明體" charset="-120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新細明體" charset="-120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新細明體" charset="-120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新細明體" charset="-12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CBACE4-F47E-4B76-AA5E-65C7553550DC}" type="datetimeFigureOut">
              <a:rPr lang="zh-TW" altLang="en-US"/>
              <a:pPr>
                <a:defRPr/>
              </a:pPr>
              <a:t>2011/10/29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27F514-07A9-4E9D-8FD1-4D18F97A515B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01F85D-513A-4872-B93A-7C91B4D4D827}" type="datetimeFigureOut">
              <a:rPr lang="zh-TW" altLang="en-US"/>
              <a:pPr>
                <a:defRPr/>
              </a:pPr>
              <a:t>2011/10/29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898AE2-FA0F-4151-BBEE-024CA2C9697F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808EB9-4339-440A-9509-EE3F9BA1E4C0}" type="datetimeFigureOut">
              <a:rPr lang="zh-TW" altLang="en-US"/>
              <a:pPr>
                <a:defRPr/>
              </a:pPr>
              <a:t>2011/10/29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AEC886-5C59-472D-890A-AB1C5C87DBD6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35F2F9-0FCF-40F1-85D3-3E9778EA8CF0}" type="datetimeFigureOut">
              <a:rPr lang="zh-TW" altLang="en-US"/>
              <a:pPr>
                <a:defRPr/>
              </a:pPr>
              <a:t>2011/10/29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020F81-6578-4F18-8ED0-2064A69108BC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8967DF-06F7-45A1-BB7A-A1819BF8839C}" type="datetimeFigureOut">
              <a:rPr lang="zh-TW" altLang="en-US"/>
              <a:pPr>
                <a:defRPr/>
              </a:pPr>
              <a:t>2011/10/29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F6EE36-E280-4A5A-8E52-2054788C0B50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430DEF-78BB-4761-940F-3DAA4A8FF34F}" type="datetimeFigureOut">
              <a:rPr lang="zh-TW" altLang="en-US"/>
              <a:pPr>
                <a:defRPr/>
              </a:pPr>
              <a:t>2011/10/29</a:t>
            </a:fld>
            <a:endParaRPr lang="zh-TW" altLang="en-US"/>
          </a:p>
        </p:txBody>
      </p:sp>
      <p:sp>
        <p:nvSpPr>
          <p:cNvPr id="6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C190CA-DE49-4FA8-B3C2-F18208C5337C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6E401E-5630-47A8-B1E0-A53EC0B2A846}" type="datetimeFigureOut">
              <a:rPr lang="zh-TW" altLang="en-US"/>
              <a:pPr>
                <a:defRPr/>
              </a:pPr>
              <a:t>2011/10/29</a:t>
            </a:fld>
            <a:endParaRPr lang="zh-TW" altLang="en-US"/>
          </a:p>
        </p:txBody>
      </p:sp>
      <p:sp>
        <p:nvSpPr>
          <p:cNvPr id="8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9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853C6A-6522-4CA3-B165-2CF0CA4A8C96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3A89B5-F86B-454A-A8DF-0A3EB5A85959}" type="datetimeFigureOut">
              <a:rPr lang="zh-TW" altLang="en-US"/>
              <a:pPr>
                <a:defRPr/>
              </a:pPr>
              <a:t>2011/10/29</a:t>
            </a:fld>
            <a:endParaRPr lang="zh-TW" altLang="en-US"/>
          </a:p>
        </p:txBody>
      </p:sp>
      <p:sp>
        <p:nvSpPr>
          <p:cNvPr id="4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51A3C2-B9D2-4100-B663-A86E4F72E6EF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D9B248-D099-4CC7-B664-364EB6B3E00D}" type="datetimeFigureOut">
              <a:rPr lang="zh-TW" altLang="en-US"/>
              <a:pPr>
                <a:defRPr/>
              </a:pPr>
              <a:t>2011/10/29</a:t>
            </a:fld>
            <a:endParaRPr lang="zh-TW" altLang="en-US"/>
          </a:p>
        </p:txBody>
      </p:sp>
      <p:sp>
        <p:nvSpPr>
          <p:cNvPr id="3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4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B5823F-7AC0-45F4-ADC2-5DEC88987861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83ACF1-9C77-4DD6-A139-7552C60122E7}" type="datetimeFigureOut">
              <a:rPr lang="zh-TW" altLang="en-US"/>
              <a:pPr>
                <a:defRPr/>
              </a:pPr>
              <a:t>2011/10/29</a:t>
            </a:fld>
            <a:endParaRPr lang="zh-TW" altLang="en-US"/>
          </a:p>
        </p:txBody>
      </p:sp>
      <p:sp>
        <p:nvSpPr>
          <p:cNvPr id="6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7FFA3A-8CEE-4C72-9B01-06644AF2B433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288FD3-8D08-4EFD-97AF-15EDC3F10E3B}" type="datetimeFigureOut">
              <a:rPr lang="zh-TW" altLang="en-US"/>
              <a:pPr>
                <a:defRPr/>
              </a:pPr>
              <a:t>2011/10/29</a:t>
            </a:fld>
            <a:endParaRPr lang="zh-TW" altLang="en-US"/>
          </a:p>
        </p:txBody>
      </p:sp>
      <p:sp>
        <p:nvSpPr>
          <p:cNvPr id="6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FAE10F-E26C-4A3E-BD8D-595FC45144E8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標題版面配置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按一下以編輯母片標題樣式</a:t>
            </a:r>
          </a:p>
        </p:txBody>
      </p:sp>
      <p:sp>
        <p:nvSpPr>
          <p:cNvPr id="1027" name="文字版面配置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1871840-4C1E-4DDA-AF2E-74FE5419AFC0}" type="datetimeFigureOut">
              <a:rPr lang="zh-TW" altLang="en-US"/>
              <a:pPr>
                <a:defRPr/>
              </a:pPr>
              <a:t>2011/10/29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2180139-B86C-4123-81EA-8345E66FC5CF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charset="-12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charset="-12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charset="-12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charset="-12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charset="-12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charset="-12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charset="-12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charset="-12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1.bin"/><Relationship Id="rId4" Type="http://schemas.openxmlformats.org/officeDocument/2006/relationships/image" Target="../media/image2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內容版面配置區 2"/>
          <p:cNvSpPr>
            <a:spLocks noGrp="1"/>
          </p:cNvSpPr>
          <p:nvPr>
            <p:ph idx="1"/>
          </p:nvPr>
        </p:nvSpPr>
        <p:spPr>
          <a:xfrm>
            <a:off x="457200" y="549275"/>
            <a:ext cx="8229600" cy="4525963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US" altLang="zh-TW" smtClean="0"/>
              <a:t>1.</a:t>
            </a:r>
            <a:r>
              <a:rPr lang="zh-TW" altLang="en-US" smtClean="0"/>
              <a:t>在</a:t>
            </a:r>
            <a:r>
              <a:rPr lang="en-US" altLang="zh-TW" smtClean="0"/>
              <a:t>0</a:t>
            </a:r>
            <a:r>
              <a:rPr lang="zh-TW" altLang="zh-TW" smtClean="0"/>
              <a:t>℃</a:t>
            </a:r>
            <a:r>
              <a:rPr lang="zh-TW" altLang="en-US" smtClean="0"/>
              <a:t>與</a:t>
            </a:r>
            <a:r>
              <a:rPr lang="en-US" altLang="zh-TW" smtClean="0"/>
              <a:t>100</a:t>
            </a:r>
            <a:r>
              <a:rPr lang="zh-TW" altLang="zh-TW" smtClean="0"/>
              <a:t>℃</a:t>
            </a:r>
            <a:r>
              <a:rPr lang="zh-TW" altLang="en-US" smtClean="0"/>
              <a:t>間，為何水不適宜作測量溫度的材料</a:t>
            </a:r>
            <a:r>
              <a:rPr lang="en-US" altLang="zh-TW" smtClean="0"/>
              <a:t>?</a:t>
            </a:r>
            <a:br>
              <a:rPr lang="en-US" altLang="zh-TW" smtClean="0"/>
            </a:br>
            <a:r>
              <a:rPr lang="en-US" altLang="zh-TW" smtClean="0"/>
              <a:t>(A)</a:t>
            </a:r>
            <a:r>
              <a:rPr lang="zh-TW" altLang="en-US" smtClean="0"/>
              <a:t>水的熱脹冷縮效果不明顯</a:t>
            </a:r>
            <a:r>
              <a:rPr lang="en-US" altLang="zh-TW" smtClean="0"/>
              <a:t/>
            </a:r>
            <a:br>
              <a:rPr lang="en-US" altLang="zh-TW" smtClean="0"/>
            </a:br>
            <a:r>
              <a:rPr lang="en-US" altLang="zh-TW" smtClean="0"/>
              <a:t>(B)</a:t>
            </a:r>
            <a:r>
              <a:rPr lang="zh-TW" altLang="en-US" smtClean="0"/>
              <a:t>水在</a:t>
            </a:r>
            <a:r>
              <a:rPr lang="en-US" altLang="zh-TW" smtClean="0"/>
              <a:t>4</a:t>
            </a:r>
            <a:r>
              <a:rPr lang="zh-TW" altLang="zh-TW" smtClean="0"/>
              <a:t>℃</a:t>
            </a:r>
            <a:r>
              <a:rPr lang="zh-TW" altLang="en-US" smtClean="0"/>
              <a:t>以上不滿足熱脹冷縮的性質</a:t>
            </a:r>
            <a:r>
              <a:rPr lang="en-US" altLang="zh-TW" smtClean="0"/>
              <a:t/>
            </a:r>
            <a:br>
              <a:rPr lang="en-US" altLang="zh-TW" smtClean="0"/>
            </a:br>
            <a:r>
              <a:rPr lang="en-US" altLang="zh-TW" smtClean="0"/>
              <a:t>(C)</a:t>
            </a:r>
            <a:r>
              <a:rPr lang="zh-TW" altLang="en-US" smtClean="0"/>
              <a:t>水在</a:t>
            </a:r>
            <a:r>
              <a:rPr lang="en-US" altLang="zh-TW" smtClean="0"/>
              <a:t>4</a:t>
            </a:r>
            <a:r>
              <a:rPr lang="zh-TW" altLang="zh-TW" smtClean="0"/>
              <a:t>℃</a:t>
            </a:r>
            <a:r>
              <a:rPr lang="zh-TW" altLang="en-US" smtClean="0"/>
              <a:t>附近的體積、溫度關係特殊</a:t>
            </a:r>
            <a:r>
              <a:rPr lang="en-US" altLang="zh-TW" smtClean="0"/>
              <a:t/>
            </a:r>
            <a:br>
              <a:rPr lang="en-US" altLang="zh-TW" smtClean="0"/>
            </a:br>
            <a:r>
              <a:rPr lang="en-US" altLang="zh-TW" smtClean="0"/>
              <a:t>(D)</a:t>
            </a:r>
            <a:r>
              <a:rPr lang="zh-TW" altLang="en-US" smtClean="0"/>
              <a:t>水有對流現象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23850" y="188913"/>
            <a:ext cx="8229600" cy="5543550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TW" dirty="0" smtClean="0"/>
              <a:t>5.</a:t>
            </a:r>
            <a:r>
              <a:rPr lang="zh-TW" altLang="en-US" dirty="0" smtClean="0"/>
              <a:t>使</a:t>
            </a:r>
            <a:r>
              <a:rPr lang="en-US" altLang="zh-TW" dirty="0" smtClean="0"/>
              <a:t>m</a:t>
            </a:r>
            <a:r>
              <a:rPr lang="zh-TW" altLang="en-US" dirty="0" smtClean="0"/>
              <a:t>公克的水，溫度升高</a:t>
            </a:r>
            <a:r>
              <a:rPr lang="en-US" altLang="zh-TW" dirty="0" smtClean="0"/>
              <a:t>t</a:t>
            </a:r>
            <a:r>
              <a:rPr lang="zh-TW" altLang="zh-TW" dirty="0" smtClean="0"/>
              <a:t> ℃</a:t>
            </a:r>
            <a:r>
              <a:rPr lang="zh-TW" altLang="en-US" dirty="0" smtClean="0"/>
              <a:t>，則對水所加的熱量等於多少卡</a:t>
            </a:r>
            <a:r>
              <a:rPr lang="en-US" altLang="zh-TW" dirty="0" smtClean="0"/>
              <a:t>?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TW" dirty="0" smtClean="0"/>
              <a:t>    (A)m/t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TW" dirty="0" smtClean="0"/>
              <a:t>    (B)</a:t>
            </a:r>
            <a:r>
              <a:rPr lang="en-US" altLang="zh-TW" dirty="0" err="1" smtClean="0"/>
              <a:t>m+t</a:t>
            </a:r>
            <a:r>
              <a:rPr lang="en-US" altLang="zh-TW" dirty="0" smtClean="0"/>
              <a:t>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TW" dirty="0" smtClean="0"/>
              <a:t>    (C)m-t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TW" dirty="0" smtClean="0"/>
              <a:t>    (D)</a:t>
            </a:r>
            <a:r>
              <a:rPr lang="en-US" altLang="zh-TW" dirty="0" err="1" smtClean="0"/>
              <a:t>Mxt</a:t>
            </a:r>
            <a:endParaRPr lang="en-US" altLang="zh-TW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zh-TW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zh-TW" altLang="en-US" dirty="0" smtClean="0"/>
              <a:t>提示</a:t>
            </a:r>
            <a:r>
              <a:rPr lang="en-US" altLang="zh-TW" dirty="0" smtClean="0">
                <a:sym typeface="Wingdings" pitchFamily="2" charset="2"/>
              </a:rPr>
              <a:t>: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TW" dirty="0" smtClean="0">
                <a:sym typeface="Wingdings" pitchFamily="2" charset="2"/>
              </a:rPr>
              <a:t>          (1)</a:t>
            </a:r>
            <a:r>
              <a:rPr lang="zh-TW" altLang="en-US" dirty="0" smtClean="0"/>
              <a:t>熱量公式</a:t>
            </a:r>
            <a:r>
              <a:rPr lang="en-US" altLang="zh-TW" dirty="0" smtClean="0"/>
              <a:t>H=</a:t>
            </a:r>
            <a:r>
              <a:rPr lang="en-US" altLang="zh-TW" dirty="0" err="1" smtClean="0"/>
              <a:t>mxSxt</a:t>
            </a:r>
            <a:endParaRPr lang="en-US" altLang="zh-TW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TW" dirty="0" smtClean="0"/>
              <a:t>          (2)</a:t>
            </a:r>
            <a:r>
              <a:rPr lang="zh-TW" altLang="en-US" dirty="0" smtClean="0"/>
              <a:t>水的比熱</a:t>
            </a:r>
            <a:r>
              <a:rPr lang="en-US" altLang="zh-TW" dirty="0" smtClean="0"/>
              <a:t>S=1</a:t>
            </a:r>
            <a:r>
              <a:rPr lang="zh-TW" altLang="en-US" dirty="0" smtClean="0"/>
              <a:t>卡</a:t>
            </a:r>
            <a:r>
              <a:rPr lang="en-US" altLang="zh-TW" dirty="0" smtClean="0"/>
              <a:t>/</a:t>
            </a:r>
            <a:r>
              <a:rPr lang="zh-TW" altLang="en-US" dirty="0" smtClean="0"/>
              <a:t>克</a:t>
            </a:r>
            <a:r>
              <a:rPr lang="en-US" altLang="zh-TW" dirty="0" smtClean="0"/>
              <a:t>·</a:t>
            </a:r>
            <a:r>
              <a:rPr lang="zh-TW" altLang="zh-TW" dirty="0" smtClean="0"/>
              <a:t> ℃</a:t>
            </a:r>
            <a:endParaRPr lang="en-US" altLang="zh-TW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zh-TW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zh-TW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zh-TW" alt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en-US" altLang="zh-TW" smtClean="0"/>
              <a:t>6.</a:t>
            </a:r>
            <a:r>
              <a:rPr lang="zh-TW" altLang="en-US" smtClean="0"/>
              <a:t>將</a:t>
            </a:r>
            <a:r>
              <a:rPr lang="en-US" altLang="zh-TW" smtClean="0"/>
              <a:t>25</a:t>
            </a:r>
            <a:r>
              <a:rPr lang="zh-TW" altLang="zh-TW" smtClean="0"/>
              <a:t> ℃ </a:t>
            </a:r>
            <a:r>
              <a:rPr lang="zh-TW" altLang="en-US" smtClean="0"/>
              <a:t>、</a:t>
            </a:r>
            <a:r>
              <a:rPr lang="en-US" altLang="zh-TW" smtClean="0"/>
              <a:t>200</a:t>
            </a:r>
            <a:r>
              <a:rPr lang="zh-TW" altLang="en-US" smtClean="0"/>
              <a:t>公克的水加熱上升至</a:t>
            </a:r>
            <a:r>
              <a:rPr lang="en-US" altLang="zh-TW" smtClean="0"/>
              <a:t>100</a:t>
            </a:r>
            <a:r>
              <a:rPr lang="zh-TW" altLang="zh-TW" smtClean="0"/>
              <a:t> ℃ </a:t>
            </a:r>
            <a:r>
              <a:rPr lang="zh-TW" altLang="en-US" smtClean="0"/>
              <a:t>，需要多少熱量</a:t>
            </a:r>
            <a:r>
              <a:rPr lang="en-US" altLang="zh-TW" smtClean="0"/>
              <a:t>?</a:t>
            </a:r>
          </a:p>
          <a:p>
            <a:pPr>
              <a:buFont typeface="Arial" charset="0"/>
              <a:buNone/>
            </a:pPr>
            <a:r>
              <a:rPr lang="en-US" altLang="zh-TW" smtClean="0"/>
              <a:t>    (A)150</a:t>
            </a:r>
            <a:r>
              <a:rPr lang="zh-TW" altLang="en-US" smtClean="0"/>
              <a:t>卡 </a:t>
            </a:r>
            <a:r>
              <a:rPr lang="en-US" altLang="zh-TW" smtClean="0"/>
              <a:t>(B)200</a:t>
            </a:r>
            <a:r>
              <a:rPr lang="zh-TW" altLang="en-US" smtClean="0"/>
              <a:t>卡 </a:t>
            </a:r>
            <a:r>
              <a:rPr lang="en-US" altLang="zh-TW" smtClean="0"/>
              <a:t>(C)15</a:t>
            </a:r>
            <a:r>
              <a:rPr lang="zh-TW" altLang="en-US" smtClean="0"/>
              <a:t>卡 </a:t>
            </a:r>
            <a:r>
              <a:rPr lang="en-US" altLang="zh-TW" smtClean="0"/>
              <a:t>(D)20</a:t>
            </a:r>
            <a:r>
              <a:rPr lang="zh-TW" altLang="en-US" smtClean="0"/>
              <a:t>千卡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內容版面配置區 2"/>
          <p:cNvSpPr>
            <a:spLocks noGrp="1"/>
          </p:cNvSpPr>
          <p:nvPr>
            <p:ph idx="1"/>
          </p:nvPr>
        </p:nvSpPr>
        <p:spPr>
          <a:xfrm>
            <a:off x="468313" y="692150"/>
            <a:ext cx="8229600" cy="4525963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US" altLang="zh-TW" smtClean="0"/>
              <a:t>6.</a:t>
            </a:r>
            <a:r>
              <a:rPr lang="zh-TW" altLang="en-US" smtClean="0"/>
              <a:t>將</a:t>
            </a:r>
            <a:r>
              <a:rPr lang="en-US" altLang="zh-TW" smtClean="0"/>
              <a:t>25</a:t>
            </a:r>
            <a:r>
              <a:rPr lang="zh-TW" altLang="zh-TW" smtClean="0"/>
              <a:t> ℃ </a:t>
            </a:r>
            <a:r>
              <a:rPr lang="zh-TW" altLang="en-US" smtClean="0"/>
              <a:t>、</a:t>
            </a:r>
            <a:r>
              <a:rPr lang="en-US" altLang="zh-TW" smtClean="0"/>
              <a:t>200</a:t>
            </a:r>
            <a:r>
              <a:rPr lang="zh-TW" altLang="en-US" smtClean="0"/>
              <a:t>公克的水加熱上升至</a:t>
            </a:r>
            <a:r>
              <a:rPr lang="en-US" altLang="zh-TW" smtClean="0"/>
              <a:t>100</a:t>
            </a:r>
            <a:r>
              <a:rPr lang="zh-TW" altLang="zh-TW" smtClean="0"/>
              <a:t> ℃ </a:t>
            </a:r>
            <a:r>
              <a:rPr lang="zh-TW" altLang="en-US" smtClean="0"/>
              <a:t>，需要多少熱量</a:t>
            </a:r>
            <a:r>
              <a:rPr lang="en-US" altLang="zh-TW" smtClean="0"/>
              <a:t>?</a:t>
            </a:r>
          </a:p>
          <a:p>
            <a:pPr>
              <a:buFont typeface="Arial" charset="0"/>
              <a:buNone/>
            </a:pPr>
            <a:r>
              <a:rPr lang="en-US" altLang="zh-TW" smtClean="0"/>
              <a:t>    (A)150</a:t>
            </a:r>
            <a:r>
              <a:rPr lang="zh-TW" altLang="en-US" smtClean="0"/>
              <a:t>卡 </a:t>
            </a:r>
            <a:r>
              <a:rPr lang="en-US" altLang="zh-TW" smtClean="0"/>
              <a:t>(B)200</a:t>
            </a:r>
            <a:r>
              <a:rPr lang="zh-TW" altLang="en-US" smtClean="0"/>
              <a:t>卡 </a:t>
            </a:r>
            <a:r>
              <a:rPr lang="en-US" altLang="zh-TW" smtClean="0"/>
              <a:t>(C)15</a:t>
            </a:r>
            <a:r>
              <a:rPr lang="zh-TW" altLang="en-US" smtClean="0"/>
              <a:t>卡 </a:t>
            </a:r>
            <a:r>
              <a:rPr lang="en-US" altLang="zh-TW" smtClean="0"/>
              <a:t>(D)20</a:t>
            </a:r>
            <a:r>
              <a:rPr lang="zh-TW" altLang="en-US" smtClean="0"/>
              <a:t>千卡</a:t>
            </a:r>
          </a:p>
          <a:p>
            <a:pPr>
              <a:buFont typeface="Arial" charset="0"/>
              <a:buNone/>
            </a:pPr>
            <a:endParaRPr lang="en-US" altLang="zh-TW" smtClean="0"/>
          </a:p>
          <a:p>
            <a:pPr>
              <a:buFont typeface="Arial" charset="0"/>
              <a:buNone/>
            </a:pPr>
            <a:r>
              <a:rPr lang="zh-TW" altLang="en-US" smtClean="0"/>
              <a:t>提示</a:t>
            </a:r>
            <a:r>
              <a:rPr lang="en-US" altLang="zh-TW" smtClean="0"/>
              <a:t>:</a:t>
            </a:r>
            <a:r>
              <a:rPr lang="en-US" altLang="zh-TW" smtClean="0">
                <a:sym typeface="Wingdings" pitchFamily="2" charset="2"/>
              </a:rPr>
              <a:t> (1)</a:t>
            </a:r>
            <a:r>
              <a:rPr lang="zh-TW" altLang="en-US" smtClean="0"/>
              <a:t>熱量公式</a:t>
            </a:r>
            <a:r>
              <a:rPr lang="en-US" altLang="zh-TW" smtClean="0"/>
              <a:t>H=mxSxt</a:t>
            </a:r>
          </a:p>
          <a:p>
            <a:pPr>
              <a:buFont typeface="Arial" charset="0"/>
              <a:buNone/>
            </a:pPr>
            <a:r>
              <a:rPr lang="en-US" altLang="zh-TW" smtClean="0"/>
              <a:t>           (2)</a:t>
            </a:r>
            <a:r>
              <a:rPr lang="zh-TW" altLang="en-US" smtClean="0"/>
              <a:t>水的比熱</a:t>
            </a:r>
            <a:r>
              <a:rPr lang="en-US" altLang="zh-TW" smtClean="0"/>
              <a:t>S=1</a:t>
            </a:r>
            <a:r>
              <a:rPr lang="zh-TW" altLang="en-US" smtClean="0"/>
              <a:t>卡</a:t>
            </a:r>
            <a:r>
              <a:rPr lang="en-US" altLang="zh-TW" smtClean="0"/>
              <a:t>/</a:t>
            </a:r>
            <a:r>
              <a:rPr lang="zh-TW" altLang="en-US" smtClean="0"/>
              <a:t>克</a:t>
            </a:r>
            <a:r>
              <a:rPr lang="en-US" altLang="zh-TW" smtClean="0"/>
              <a:t>·</a:t>
            </a:r>
            <a:r>
              <a:rPr lang="zh-TW" altLang="zh-TW" smtClean="0"/>
              <a:t> ℃</a:t>
            </a:r>
            <a:endParaRPr lang="zh-TW" altLang="en-US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內容版面配置區 2"/>
          <p:cNvSpPr>
            <a:spLocks noGrp="1"/>
          </p:cNvSpPr>
          <p:nvPr>
            <p:ph idx="1"/>
          </p:nvPr>
        </p:nvSpPr>
        <p:spPr>
          <a:xfrm>
            <a:off x="457200" y="836613"/>
            <a:ext cx="8229600" cy="528955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US" altLang="zh-TW" smtClean="0"/>
              <a:t>7.</a:t>
            </a:r>
            <a:r>
              <a:rPr lang="zh-TW" altLang="en-US" smtClean="0"/>
              <a:t>甲、乙、丙三個質量相同的不同物質，比熱分別為</a:t>
            </a:r>
            <a:r>
              <a:rPr lang="en-US" altLang="zh-TW" smtClean="0"/>
              <a:t>0.5</a:t>
            </a:r>
            <a:r>
              <a:rPr lang="zh-TW" altLang="en-US" smtClean="0"/>
              <a:t>、</a:t>
            </a:r>
            <a:r>
              <a:rPr lang="en-US" altLang="zh-TW" smtClean="0"/>
              <a:t>0.9</a:t>
            </a:r>
            <a:r>
              <a:rPr lang="zh-TW" altLang="en-US" smtClean="0"/>
              <a:t>、</a:t>
            </a:r>
            <a:r>
              <a:rPr lang="en-US" altLang="zh-TW" smtClean="0"/>
              <a:t>1.0(</a:t>
            </a:r>
            <a:r>
              <a:rPr lang="zh-TW" altLang="en-US" smtClean="0"/>
              <a:t>卡</a:t>
            </a:r>
            <a:r>
              <a:rPr lang="en-US" altLang="zh-TW" smtClean="0"/>
              <a:t>/</a:t>
            </a:r>
            <a:r>
              <a:rPr lang="zh-TW" altLang="en-US" smtClean="0"/>
              <a:t>克</a:t>
            </a:r>
            <a:r>
              <a:rPr lang="en-US" altLang="zh-TW" smtClean="0"/>
              <a:t>·</a:t>
            </a:r>
            <a:r>
              <a:rPr lang="zh-TW" altLang="zh-TW" smtClean="0"/>
              <a:t> ℃</a:t>
            </a:r>
            <a:r>
              <a:rPr lang="en-US" altLang="zh-TW" smtClean="0"/>
              <a:t>)</a:t>
            </a:r>
            <a:r>
              <a:rPr lang="zh-TW" altLang="en-US" smtClean="0"/>
              <a:t>，若欲使其上升相同的溫度，何者需較多的熱量</a:t>
            </a:r>
            <a:r>
              <a:rPr lang="en-US" altLang="zh-TW" smtClean="0"/>
              <a:t>?</a:t>
            </a:r>
            <a:br>
              <a:rPr lang="en-US" altLang="zh-TW" smtClean="0"/>
            </a:br>
            <a:r>
              <a:rPr lang="en-US" altLang="zh-TW" smtClean="0"/>
              <a:t>(A)</a:t>
            </a:r>
            <a:r>
              <a:rPr lang="zh-TW" altLang="en-US" smtClean="0"/>
              <a:t>甲  </a:t>
            </a:r>
            <a:r>
              <a:rPr lang="en-US" altLang="zh-TW" smtClean="0"/>
              <a:t>(B)</a:t>
            </a:r>
            <a:r>
              <a:rPr lang="zh-TW" altLang="en-US" smtClean="0"/>
              <a:t>乙  </a:t>
            </a:r>
            <a:r>
              <a:rPr lang="en-US" altLang="zh-TW" smtClean="0"/>
              <a:t>(C)</a:t>
            </a:r>
            <a:r>
              <a:rPr lang="zh-TW" altLang="en-US" smtClean="0"/>
              <a:t>丙  </a:t>
            </a:r>
            <a:r>
              <a:rPr lang="en-US" altLang="zh-TW" smtClean="0"/>
              <a:t>(D)</a:t>
            </a:r>
            <a:r>
              <a:rPr lang="zh-TW" altLang="en-US" smtClean="0"/>
              <a:t>一樣</a:t>
            </a:r>
            <a:r>
              <a:rPr lang="en-US" altLang="zh-TW" smtClean="0"/>
              <a:t/>
            </a:r>
            <a:br>
              <a:rPr lang="en-US" altLang="zh-TW" smtClean="0"/>
            </a:br>
            <a:endParaRPr lang="zh-TW" altLang="en-US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內容版面配置區 2"/>
          <p:cNvSpPr>
            <a:spLocks noGrp="1"/>
          </p:cNvSpPr>
          <p:nvPr>
            <p:ph idx="1"/>
          </p:nvPr>
        </p:nvSpPr>
        <p:spPr>
          <a:xfrm>
            <a:off x="457200" y="260350"/>
            <a:ext cx="8229600" cy="5865813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US" altLang="zh-TW" smtClean="0"/>
              <a:t>7.</a:t>
            </a:r>
            <a:r>
              <a:rPr lang="zh-TW" altLang="en-US" smtClean="0"/>
              <a:t>甲、乙、丙三個質量相同的不同物質，比熱分別為</a:t>
            </a:r>
            <a:r>
              <a:rPr lang="en-US" altLang="zh-TW" smtClean="0"/>
              <a:t>0.5</a:t>
            </a:r>
            <a:r>
              <a:rPr lang="zh-TW" altLang="en-US" smtClean="0"/>
              <a:t>、</a:t>
            </a:r>
            <a:r>
              <a:rPr lang="en-US" altLang="zh-TW" smtClean="0"/>
              <a:t>0.9</a:t>
            </a:r>
            <a:r>
              <a:rPr lang="zh-TW" altLang="en-US" smtClean="0"/>
              <a:t>、</a:t>
            </a:r>
            <a:r>
              <a:rPr lang="en-US" altLang="zh-TW" smtClean="0"/>
              <a:t>1.0(</a:t>
            </a:r>
            <a:r>
              <a:rPr lang="zh-TW" altLang="en-US" smtClean="0"/>
              <a:t>卡</a:t>
            </a:r>
            <a:r>
              <a:rPr lang="en-US" altLang="zh-TW" smtClean="0"/>
              <a:t>/</a:t>
            </a:r>
            <a:r>
              <a:rPr lang="zh-TW" altLang="en-US" smtClean="0"/>
              <a:t>克</a:t>
            </a:r>
            <a:r>
              <a:rPr lang="en-US" altLang="zh-TW" smtClean="0"/>
              <a:t>·</a:t>
            </a:r>
            <a:r>
              <a:rPr lang="zh-TW" altLang="zh-TW" smtClean="0"/>
              <a:t> ℃</a:t>
            </a:r>
            <a:r>
              <a:rPr lang="en-US" altLang="zh-TW" smtClean="0"/>
              <a:t>)</a:t>
            </a:r>
            <a:r>
              <a:rPr lang="zh-TW" altLang="en-US" smtClean="0"/>
              <a:t>，若欲使其上升相同的溫度，何者需較多的熱量</a:t>
            </a:r>
            <a:r>
              <a:rPr lang="en-US" altLang="zh-TW" smtClean="0"/>
              <a:t>?</a:t>
            </a:r>
            <a:br>
              <a:rPr lang="en-US" altLang="zh-TW" smtClean="0"/>
            </a:br>
            <a:r>
              <a:rPr lang="en-US" altLang="zh-TW" smtClean="0"/>
              <a:t>(A)</a:t>
            </a:r>
            <a:r>
              <a:rPr lang="zh-TW" altLang="en-US" smtClean="0"/>
              <a:t>甲  </a:t>
            </a:r>
            <a:r>
              <a:rPr lang="en-US" altLang="zh-TW" smtClean="0"/>
              <a:t>(B)</a:t>
            </a:r>
            <a:r>
              <a:rPr lang="zh-TW" altLang="en-US" smtClean="0"/>
              <a:t>乙  </a:t>
            </a:r>
            <a:r>
              <a:rPr lang="en-US" altLang="zh-TW" smtClean="0"/>
              <a:t>(C)</a:t>
            </a:r>
            <a:r>
              <a:rPr lang="zh-TW" altLang="en-US" smtClean="0"/>
              <a:t>丙  </a:t>
            </a:r>
            <a:r>
              <a:rPr lang="en-US" altLang="zh-TW" smtClean="0"/>
              <a:t>(D)</a:t>
            </a:r>
            <a:r>
              <a:rPr lang="zh-TW" altLang="en-US" smtClean="0"/>
              <a:t>一樣</a:t>
            </a:r>
            <a:endParaRPr lang="en-US" altLang="zh-TW" smtClean="0"/>
          </a:p>
          <a:p>
            <a:pPr>
              <a:buFont typeface="Arial" charset="0"/>
              <a:buNone/>
            </a:pPr>
            <a:endParaRPr lang="en-US" altLang="zh-TW" smtClean="0"/>
          </a:p>
          <a:p>
            <a:pPr>
              <a:buFont typeface="Arial" charset="0"/>
              <a:buNone/>
            </a:pPr>
            <a:r>
              <a:rPr lang="zh-TW" altLang="en-US" smtClean="0"/>
              <a:t>提示</a:t>
            </a:r>
            <a:r>
              <a:rPr lang="en-US" altLang="zh-TW" smtClean="0"/>
              <a:t>:(1)</a:t>
            </a:r>
            <a:r>
              <a:rPr lang="zh-TW" altLang="en-US" smtClean="0"/>
              <a:t>小、中、大量筒分別表示小、中、大 </a:t>
            </a:r>
            <a:endParaRPr lang="en-US" altLang="zh-TW" smtClean="0"/>
          </a:p>
          <a:p>
            <a:pPr>
              <a:buFont typeface="Arial" charset="0"/>
              <a:buNone/>
            </a:pPr>
            <a:r>
              <a:rPr lang="en-US" altLang="zh-TW" smtClean="0"/>
              <a:t>               </a:t>
            </a:r>
            <a:r>
              <a:rPr lang="zh-TW" altLang="en-US" smtClean="0"/>
              <a:t>比熱</a:t>
            </a:r>
            <a:endParaRPr lang="en-US" altLang="zh-TW" smtClean="0"/>
          </a:p>
          <a:p>
            <a:pPr>
              <a:buFont typeface="Arial" charset="0"/>
              <a:buNone/>
            </a:pPr>
            <a:r>
              <a:rPr lang="en-US" altLang="zh-TW" smtClean="0"/>
              <a:t>           (2)</a:t>
            </a:r>
            <a:r>
              <a:rPr lang="zh-TW" altLang="en-US" smtClean="0"/>
              <a:t>使三個量筒水位高度相同</a:t>
            </a:r>
            <a:r>
              <a:rPr lang="en-US" altLang="zh-TW" smtClean="0"/>
              <a:t>(</a:t>
            </a:r>
            <a:r>
              <a:rPr lang="zh-TW" altLang="en-US" smtClean="0"/>
              <a:t>溫度相同</a:t>
            </a:r>
            <a:r>
              <a:rPr lang="en-US" altLang="zh-TW" smtClean="0"/>
              <a:t>)</a:t>
            </a:r>
            <a:r>
              <a:rPr lang="zh-TW" altLang="en-US" smtClean="0"/>
              <a:t>，</a:t>
            </a:r>
            <a:endParaRPr lang="en-US" altLang="zh-TW" smtClean="0"/>
          </a:p>
          <a:p>
            <a:pPr>
              <a:buFont typeface="Arial" charset="0"/>
              <a:buNone/>
            </a:pPr>
            <a:r>
              <a:rPr lang="en-US" altLang="zh-TW" smtClean="0"/>
              <a:t>                </a:t>
            </a:r>
            <a:r>
              <a:rPr lang="zh-TW" altLang="en-US" smtClean="0"/>
              <a:t>哪一個量筒需要的水量</a:t>
            </a:r>
            <a:r>
              <a:rPr lang="en-US" altLang="zh-TW" smtClean="0"/>
              <a:t>(</a:t>
            </a:r>
            <a:r>
              <a:rPr lang="zh-TW" altLang="en-US" smtClean="0"/>
              <a:t>熱量</a:t>
            </a:r>
            <a:r>
              <a:rPr lang="en-US" altLang="zh-TW" smtClean="0"/>
              <a:t>)</a:t>
            </a:r>
            <a:r>
              <a:rPr lang="zh-TW" altLang="en-US" smtClean="0"/>
              <a:t>最多</a:t>
            </a:r>
            <a:r>
              <a:rPr lang="en-US" altLang="zh-TW" smtClean="0"/>
              <a:t>?</a:t>
            </a:r>
            <a:endParaRPr lang="zh-TW" altLang="en-US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內容版面配置區 2"/>
          <p:cNvSpPr>
            <a:spLocks noGrp="1"/>
          </p:cNvSpPr>
          <p:nvPr>
            <p:ph idx="1"/>
          </p:nvPr>
        </p:nvSpPr>
        <p:spPr>
          <a:xfrm>
            <a:off x="457200" y="549275"/>
            <a:ext cx="8229600" cy="338455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US" altLang="zh-TW" smtClean="0"/>
              <a:t>8.</a:t>
            </a:r>
            <a:r>
              <a:rPr lang="zh-TW" altLang="en-US" smtClean="0"/>
              <a:t>甲、乙、丙三個質量相同的不同物質，比熱分別為</a:t>
            </a:r>
            <a:r>
              <a:rPr lang="en-US" altLang="zh-TW" smtClean="0"/>
              <a:t>0.5</a:t>
            </a:r>
            <a:r>
              <a:rPr lang="zh-TW" altLang="en-US" smtClean="0"/>
              <a:t>、</a:t>
            </a:r>
            <a:r>
              <a:rPr lang="en-US" altLang="zh-TW" smtClean="0"/>
              <a:t>0.9</a:t>
            </a:r>
            <a:r>
              <a:rPr lang="zh-TW" altLang="en-US" smtClean="0"/>
              <a:t>、</a:t>
            </a:r>
            <a:r>
              <a:rPr lang="en-US" altLang="zh-TW" smtClean="0"/>
              <a:t>1.0(</a:t>
            </a:r>
            <a:r>
              <a:rPr lang="zh-TW" altLang="en-US" smtClean="0"/>
              <a:t>卡</a:t>
            </a:r>
            <a:r>
              <a:rPr lang="en-US" altLang="zh-TW" smtClean="0"/>
              <a:t>/</a:t>
            </a:r>
            <a:r>
              <a:rPr lang="zh-TW" altLang="en-US" smtClean="0"/>
              <a:t>克</a:t>
            </a:r>
            <a:r>
              <a:rPr lang="en-US" altLang="zh-TW" smtClean="0"/>
              <a:t>·</a:t>
            </a:r>
            <a:r>
              <a:rPr lang="zh-TW" altLang="zh-TW" smtClean="0"/>
              <a:t> ℃</a:t>
            </a:r>
            <a:r>
              <a:rPr lang="en-US" altLang="zh-TW" smtClean="0"/>
              <a:t>)</a:t>
            </a:r>
            <a:r>
              <a:rPr lang="zh-TW" altLang="en-US" smtClean="0"/>
              <a:t>，若欲使加熱相同的時間，何者溫度變化量較大</a:t>
            </a:r>
            <a:r>
              <a:rPr lang="en-US" altLang="zh-TW" smtClean="0"/>
              <a:t>?</a:t>
            </a:r>
          </a:p>
          <a:p>
            <a:pPr>
              <a:buFont typeface="Arial" charset="0"/>
              <a:buNone/>
            </a:pPr>
            <a:r>
              <a:rPr lang="zh-TW" altLang="en-US" smtClean="0"/>
              <a:t>    </a:t>
            </a:r>
            <a:r>
              <a:rPr lang="en-US" altLang="zh-TW" smtClean="0"/>
              <a:t>(A)</a:t>
            </a:r>
            <a:r>
              <a:rPr lang="zh-TW" altLang="en-US" smtClean="0"/>
              <a:t>甲  </a:t>
            </a:r>
            <a:r>
              <a:rPr lang="en-US" altLang="zh-TW" smtClean="0"/>
              <a:t>(B)</a:t>
            </a:r>
            <a:r>
              <a:rPr lang="zh-TW" altLang="en-US" smtClean="0"/>
              <a:t>乙  </a:t>
            </a:r>
            <a:r>
              <a:rPr lang="en-US" altLang="zh-TW" smtClean="0"/>
              <a:t>(C)</a:t>
            </a:r>
            <a:r>
              <a:rPr lang="zh-TW" altLang="en-US" smtClean="0"/>
              <a:t>丙  </a:t>
            </a:r>
            <a:r>
              <a:rPr lang="en-US" altLang="zh-TW" smtClean="0"/>
              <a:t>(D)</a:t>
            </a:r>
            <a:r>
              <a:rPr lang="zh-TW" altLang="en-US" smtClean="0"/>
              <a:t>一樣</a:t>
            </a:r>
            <a:r>
              <a:rPr lang="en-US" altLang="zh-TW" smtClean="0"/>
              <a:t/>
            </a:r>
            <a:br>
              <a:rPr lang="en-US" altLang="zh-TW" smtClean="0"/>
            </a:br>
            <a:endParaRPr lang="zh-TW" altLang="en-US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內容版面配置區 2"/>
          <p:cNvSpPr>
            <a:spLocks noGrp="1"/>
          </p:cNvSpPr>
          <p:nvPr>
            <p:ph idx="1"/>
          </p:nvPr>
        </p:nvSpPr>
        <p:spPr>
          <a:xfrm>
            <a:off x="457200" y="476250"/>
            <a:ext cx="8229600" cy="5649913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US" altLang="zh-TW" smtClean="0"/>
              <a:t>8.</a:t>
            </a:r>
            <a:r>
              <a:rPr lang="zh-TW" altLang="en-US" smtClean="0"/>
              <a:t>甲、乙、丙三個質量相同的不同物質，比熱分別為</a:t>
            </a:r>
            <a:r>
              <a:rPr lang="en-US" altLang="zh-TW" smtClean="0"/>
              <a:t>0.5</a:t>
            </a:r>
            <a:r>
              <a:rPr lang="zh-TW" altLang="en-US" smtClean="0"/>
              <a:t>、</a:t>
            </a:r>
            <a:r>
              <a:rPr lang="en-US" altLang="zh-TW" smtClean="0"/>
              <a:t>0.9</a:t>
            </a:r>
            <a:r>
              <a:rPr lang="zh-TW" altLang="en-US" smtClean="0"/>
              <a:t>、</a:t>
            </a:r>
            <a:r>
              <a:rPr lang="en-US" altLang="zh-TW" smtClean="0"/>
              <a:t>1.0(</a:t>
            </a:r>
            <a:r>
              <a:rPr lang="zh-TW" altLang="en-US" smtClean="0"/>
              <a:t>卡</a:t>
            </a:r>
            <a:r>
              <a:rPr lang="en-US" altLang="zh-TW" smtClean="0"/>
              <a:t>/</a:t>
            </a:r>
            <a:r>
              <a:rPr lang="zh-TW" altLang="en-US" smtClean="0"/>
              <a:t>克</a:t>
            </a:r>
            <a:r>
              <a:rPr lang="en-US" altLang="zh-TW" smtClean="0"/>
              <a:t>·</a:t>
            </a:r>
            <a:r>
              <a:rPr lang="zh-TW" altLang="zh-TW" smtClean="0"/>
              <a:t> ℃</a:t>
            </a:r>
            <a:r>
              <a:rPr lang="en-US" altLang="zh-TW" smtClean="0"/>
              <a:t>)</a:t>
            </a:r>
            <a:r>
              <a:rPr lang="zh-TW" altLang="en-US" smtClean="0"/>
              <a:t>，若欲使加熱相同的時間，何者溫度變化量較大</a:t>
            </a:r>
            <a:r>
              <a:rPr lang="en-US" altLang="zh-TW" smtClean="0"/>
              <a:t>?</a:t>
            </a:r>
          </a:p>
          <a:p>
            <a:pPr>
              <a:buFont typeface="Arial" charset="0"/>
              <a:buNone/>
            </a:pPr>
            <a:r>
              <a:rPr lang="zh-TW" altLang="en-US" smtClean="0"/>
              <a:t>    </a:t>
            </a:r>
            <a:r>
              <a:rPr lang="en-US" altLang="zh-TW" smtClean="0"/>
              <a:t>(A)</a:t>
            </a:r>
            <a:r>
              <a:rPr lang="zh-TW" altLang="en-US" smtClean="0"/>
              <a:t>甲  </a:t>
            </a:r>
            <a:r>
              <a:rPr lang="en-US" altLang="zh-TW" smtClean="0"/>
              <a:t>(B)</a:t>
            </a:r>
            <a:r>
              <a:rPr lang="zh-TW" altLang="en-US" smtClean="0"/>
              <a:t>乙  </a:t>
            </a:r>
            <a:r>
              <a:rPr lang="en-US" altLang="zh-TW" smtClean="0"/>
              <a:t>(C)</a:t>
            </a:r>
            <a:r>
              <a:rPr lang="zh-TW" altLang="en-US" smtClean="0"/>
              <a:t>丙  </a:t>
            </a:r>
            <a:r>
              <a:rPr lang="en-US" altLang="zh-TW" smtClean="0"/>
              <a:t>(D)</a:t>
            </a:r>
            <a:r>
              <a:rPr lang="zh-TW" altLang="en-US" smtClean="0"/>
              <a:t>一樣</a:t>
            </a:r>
            <a:endParaRPr lang="en-US" altLang="zh-TW" smtClean="0"/>
          </a:p>
          <a:p>
            <a:pPr>
              <a:buFont typeface="Arial" charset="0"/>
              <a:buNone/>
            </a:pPr>
            <a:endParaRPr lang="en-US" altLang="zh-TW" smtClean="0"/>
          </a:p>
          <a:p>
            <a:pPr>
              <a:buFont typeface="Arial" charset="0"/>
              <a:buNone/>
            </a:pPr>
            <a:r>
              <a:rPr lang="zh-TW" altLang="en-US" smtClean="0"/>
              <a:t>提示</a:t>
            </a:r>
            <a:r>
              <a:rPr lang="en-US" altLang="zh-TW" smtClean="0"/>
              <a:t>:</a:t>
            </a:r>
            <a:r>
              <a:rPr lang="zh-TW" altLang="en-US" smtClean="0"/>
              <a:t>在三個小、中、大量筒中加入相同水量 </a:t>
            </a:r>
            <a:endParaRPr lang="en-US" altLang="zh-TW" smtClean="0"/>
          </a:p>
          <a:p>
            <a:pPr>
              <a:buFont typeface="Arial" charset="0"/>
              <a:buNone/>
            </a:pPr>
            <a:r>
              <a:rPr lang="en-US" altLang="zh-TW" smtClean="0"/>
              <a:t>          (</a:t>
            </a:r>
            <a:r>
              <a:rPr lang="zh-TW" altLang="en-US" smtClean="0"/>
              <a:t>熱量</a:t>
            </a:r>
            <a:r>
              <a:rPr lang="en-US" altLang="zh-TW" smtClean="0"/>
              <a:t>)</a:t>
            </a:r>
            <a:r>
              <a:rPr lang="zh-TW" altLang="en-US" smtClean="0"/>
              <a:t>，哪一量筒水位明顯改變</a:t>
            </a:r>
            <a:r>
              <a:rPr lang="en-US" altLang="zh-TW" smtClean="0"/>
              <a:t>(</a:t>
            </a:r>
            <a:r>
              <a:rPr lang="zh-TW" altLang="en-US" smtClean="0"/>
              <a:t>溫度變 </a:t>
            </a:r>
            <a:endParaRPr lang="en-US" altLang="zh-TW" smtClean="0"/>
          </a:p>
          <a:p>
            <a:pPr>
              <a:buFont typeface="Arial" charset="0"/>
              <a:buNone/>
            </a:pPr>
            <a:r>
              <a:rPr lang="en-US" altLang="zh-TW" smtClean="0"/>
              <a:t>           </a:t>
            </a:r>
            <a:r>
              <a:rPr lang="zh-TW" altLang="en-US" smtClean="0"/>
              <a:t>化量</a:t>
            </a:r>
            <a:r>
              <a:rPr lang="en-US" altLang="zh-TW" smtClean="0"/>
              <a:t>)?</a:t>
            </a:r>
            <a:endParaRPr lang="zh-TW" altLang="en-US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404813"/>
            <a:ext cx="8229600" cy="5721350"/>
          </a:xfrm>
        </p:spPr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TW" dirty="0" smtClean="0"/>
              <a:t>9.</a:t>
            </a:r>
            <a:r>
              <a:rPr lang="zh-TW" altLang="en-US" dirty="0" smtClean="0"/>
              <a:t>甲、乙、丙三個質量相同而且溫度皆為</a:t>
            </a:r>
            <a:r>
              <a:rPr lang="en-US" altLang="zh-TW" dirty="0" smtClean="0"/>
              <a:t>90</a:t>
            </a:r>
            <a:r>
              <a:rPr lang="zh-TW" altLang="zh-TW" dirty="0" smtClean="0"/>
              <a:t> ℃</a:t>
            </a:r>
            <a:r>
              <a:rPr lang="zh-TW" altLang="en-US" dirty="0" smtClean="0"/>
              <a:t>的不同金屬球，各放入三杯相同水溫及水量，最後平衡溫度</a:t>
            </a:r>
            <a:r>
              <a:rPr lang="zh-TW" altLang="en-US" dirty="0" smtClean="0"/>
              <a:t>為甲杯</a:t>
            </a:r>
            <a:r>
              <a:rPr lang="en-US" altLang="zh-TW" dirty="0" smtClean="0"/>
              <a:t>40</a:t>
            </a:r>
            <a:r>
              <a:rPr lang="zh-TW" altLang="zh-TW" dirty="0" smtClean="0"/>
              <a:t> ℃ </a:t>
            </a:r>
            <a:r>
              <a:rPr lang="zh-TW" altLang="en-US" dirty="0" smtClean="0"/>
              <a:t>、乙</a:t>
            </a:r>
            <a:r>
              <a:rPr lang="zh-TW" altLang="en-US" dirty="0" smtClean="0"/>
              <a:t>杯</a:t>
            </a:r>
            <a:r>
              <a:rPr lang="en-US" altLang="zh-TW" dirty="0" smtClean="0"/>
              <a:t>30</a:t>
            </a:r>
            <a:r>
              <a:rPr lang="zh-TW" altLang="zh-TW" dirty="0" smtClean="0"/>
              <a:t> ℃ </a:t>
            </a:r>
            <a:r>
              <a:rPr lang="zh-TW" altLang="en-US" dirty="0" smtClean="0"/>
              <a:t>、丙杯</a:t>
            </a:r>
            <a:r>
              <a:rPr lang="en-US" altLang="zh-TW" dirty="0" smtClean="0"/>
              <a:t>20</a:t>
            </a:r>
            <a:r>
              <a:rPr lang="zh-TW" altLang="zh-TW" dirty="0" smtClean="0"/>
              <a:t> ℃ </a:t>
            </a:r>
            <a:r>
              <a:rPr lang="zh-TW" altLang="en-US" dirty="0" smtClean="0"/>
              <a:t>則</a:t>
            </a:r>
            <a:r>
              <a:rPr lang="en-US" altLang="zh-TW" dirty="0" smtClean="0"/>
              <a:t>:</a:t>
            </a:r>
            <a:endParaRPr lang="en-US" altLang="zh-TW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zh-TW" altLang="en-US" dirty="0" smtClean="0"/>
              <a:t>   </a:t>
            </a:r>
            <a:r>
              <a:rPr lang="en-US" altLang="zh-TW" dirty="0" smtClean="0"/>
              <a:t>(1)</a:t>
            </a:r>
            <a:r>
              <a:rPr lang="zh-TW" altLang="en-US" dirty="0" smtClean="0"/>
              <a:t>甲、乙、丙誰的比熱最大</a:t>
            </a:r>
            <a:r>
              <a:rPr lang="en-US" altLang="zh-TW" dirty="0" smtClean="0"/>
              <a:t>?</a:t>
            </a:r>
            <a:r>
              <a:rPr lang="zh-TW" altLang="en-US" dirty="0" smtClean="0"/>
              <a:t> </a:t>
            </a:r>
            <a:endParaRPr lang="en-US" altLang="zh-TW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zh-TW" altLang="en-US" dirty="0" smtClean="0"/>
              <a:t>        </a:t>
            </a:r>
            <a:r>
              <a:rPr lang="en-US" altLang="zh-TW" dirty="0" smtClean="0"/>
              <a:t>(A)</a:t>
            </a:r>
            <a:r>
              <a:rPr lang="zh-TW" altLang="en-US" dirty="0" smtClean="0"/>
              <a:t>甲  </a:t>
            </a:r>
            <a:r>
              <a:rPr lang="en-US" altLang="zh-TW" dirty="0" smtClean="0"/>
              <a:t>(B)</a:t>
            </a:r>
            <a:r>
              <a:rPr lang="zh-TW" altLang="en-US" dirty="0" smtClean="0"/>
              <a:t>乙  </a:t>
            </a:r>
            <a:r>
              <a:rPr lang="en-US" altLang="zh-TW" dirty="0" smtClean="0"/>
              <a:t>(C)</a:t>
            </a:r>
            <a:r>
              <a:rPr lang="zh-TW" altLang="en-US" dirty="0" smtClean="0"/>
              <a:t>丙  </a:t>
            </a:r>
            <a:r>
              <a:rPr lang="en-US" altLang="zh-TW" dirty="0" smtClean="0"/>
              <a:t>(D)</a:t>
            </a:r>
            <a:r>
              <a:rPr lang="zh-TW" altLang="en-US" dirty="0" smtClean="0"/>
              <a:t>一樣</a:t>
            </a:r>
            <a:endParaRPr lang="en-US" altLang="zh-TW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zh-TW" altLang="en-US" dirty="0" smtClean="0"/>
              <a:t>   </a:t>
            </a:r>
            <a:r>
              <a:rPr lang="en-US" altLang="zh-TW" dirty="0" smtClean="0"/>
              <a:t>(2)</a:t>
            </a:r>
            <a:r>
              <a:rPr lang="zh-TW" altLang="en-US" dirty="0" smtClean="0"/>
              <a:t>若三顆金屬球改放入同一杯水，則最後三顆</a:t>
            </a:r>
            <a:endParaRPr lang="en-US" altLang="zh-TW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zh-TW" altLang="en-US" dirty="0" smtClean="0"/>
              <a:t>        金屬球的溫度誰最大</a:t>
            </a:r>
            <a:r>
              <a:rPr lang="en-US" altLang="zh-TW" dirty="0" smtClean="0"/>
              <a:t>?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zh-TW" altLang="en-US" dirty="0" smtClean="0"/>
              <a:t>         </a:t>
            </a:r>
            <a:r>
              <a:rPr lang="en-US" altLang="zh-TW" dirty="0" smtClean="0"/>
              <a:t>(A)</a:t>
            </a:r>
            <a:r>
              <a:rPr lang="zh-TW" altLang="en-US" dirty="0" smtClean="0"/>
              <a:t>甲  </a:t>
            </a:r>
            <a:r>
              <a:rPr lang="en-US" altLang="zh-TW" dirty="0" smtClean="0"/>
              <a:t>(B)</a:t>
            </a:r>
            <a:r>
              <a:rPr lang="zh-TW" altLang="en-US" dirty="0" smtClean="0"/>
              <a:t>乙  </a:t>
            </a:r>
            <a:r>
              <a:rPr lang="en-US" altLang="zh-TW" dirty="0" smtClean="0"/>
              <a:t>(C)</a:t>
            </a:r>
            <a:r>
              <a:rPr lang="zh-TW" altLang="en-US" dirty="0" smtClean="0"/>
              <a:t>丙  </a:t>
            </a:r>
            <a:r>
              <a:rPr lang="en-US" altLang="zh-TW" dirty="0" smtClean="0"/>
              <a:t>(D)</a:t>
            </a:r>
            <a:r>
              <a:rPr lang="zh-TW" altLang="en-US" dirty="0" smtClean="0"/>
              <a:t>一樣</a:t>
            </a:r>
            <a:endParaRPr lang="en-US" altLang="zh-TW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zh-TW" altLang="en-US" dirty="0" smtClean="0"/>
              <a:t>    </a:t>
            </a:r>
            <a:r>
              <a:rPr lang="en-US" altLang="zh-TW" dirty="0" smtClean="0"/>
              <a:t>(3)</a:t>
            </a:r>
            <a:r>
              <a:rPr lang="zh-TW" altLang="en-US" dirty="0" smtClean="0"/>
              <a:t>承第二題，這過程中哪一個金屬球放出的熱 </a:t>
            </a:r>
            <a:endParaRPr lang="en-US" altLang="zh-TW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TW" dirty="0" smtClean="0"/>
              <a:t>         </a:t>
            </a:r>
            <a:r>
              <a:rPr lang="zh-TW" altLang="en-US" dirty="0" smtClean="0"/>
              <a:t>量比較多</a:t>
            </a:r>
            <a:r>
              <a:rPr lang="en-US" altLang="zh-TW" dirty="0" smtClean="0"/>
              <a:t>?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TW" dirty="0" smtClean="0"/>
              <a:t>          (A)</a:t>
            </a:r>
            <a:r>
              <a:rPr lang="zh-TW" altLang="en-US" dirty="0" smtClean="0"/>
              <a:t>甲  </a:t>
            </a:r>
            <a:r>
              <a:rPr lang="en-US" altLang="zh-TW" dirty="0" smtClean="0"/>
              <a:t>(B)</a:t>
            </a:r>
            <a:r>
              <a:rPr lang="zh-TW" altLang="en-US" dirty="0" smtClean="0"/>
              <a:t>乙  </a:t>
            </a:r>
            <a:r>
              <a:rPr lang="en-US" altLang="zh-TW" dirty="0" smtClean="0"/>
              <a:t>(C)</a:t>
            </a:r>
            <a:r>
              <a:rPr lang="zh-TW" altLang="en-US" dirty="0" smtClean="0"/>
              <a:t>丙  </a:t>
            </a:r>
            <a:r>
              <a:rPr lang="en-US" altLang="zh-TW" dirty="0" smtClean="0"/>
              <a:t>(D)</a:t>
            </a:r>
            <a:r>
              <a:rPr lang="zh-TW" altLang="en-US" dirty="0" smtClean="0"/>
              <a:t>一樣</a:t>
            </a:r>
            <a:endParaRPr lang="zh-TW" alt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內容版面配置區 2"/>
          <p:cNvSpPr>
            <a:spLocks noGrp="1"/>
          </p:cNvSpPr>
          <p:nvPr>
            <p:ph idx="1"/>
          </p:nvPr>
        </p:nvSpPr>
        <p:spPr>
          <a:xfrm>
            <a:off x="457200" y="404813"/>
            <a:ext cx="8229600" cy="5721350"/>
          </a:xfrm>
        </p:spPr>
        <p:txBody>
          <a:bodyPr/>
          <a:lstStyle/>
          <a:p>
            <a:pPr>
              <a:buNone/>
            </a:pPr>
            <a:r>
              <a:rPr lang="en-US" altLang="zh-TW" sz="2000" dirty="0" smtClean="0"/>
              <a:t>9.</a:t>
            </a:r>
            <a:r>
              <a:rPr lang="zh-TW" altLang="en-US" sz="2000" dirty="0" smtClean="0"/>
              <a:t>甲、乙、丙三個質量相同而且溫度皆為</a:t>
            </a:r>
            <a:r>
              <a:rPr lang="en-US" altLang="zh-TW" sz="2000" dirty="0" smtClean="0"/>
              <a:t>90</a:t>
            </a:r>
            <a:r>
              <a:rPr lang="zh-TW" altLang="zh-TW" sz="2000" dirty="0" smtClean="0"/>
              <a:t> ℃</a:t>
            </a:r>
            <a:r>
              <a:rPr lang="zh-TW" altLang="en-US" sz="2000" dirty="0" smtClean="0"/>
              <a:t>的不同金屬球，各</a:t>
            </a:r>
            <a:r>
              <a:rPr lang="zh-TW" altLang="en-US" sz="2000" dirty="0" smtClean="0"/>
              <a:t>放入三</a:t>
            </a:r>
            <a:endParaRPr lang="en-US" altLang="zh-TW" sz="2000" dirty="0" smtClean="0"/>
          </a:p>
          <a:p>
            <a:pPr>
              <a:buNone/>
            </a:pPr>
            <a:r>
              <a:rPr lang="zh-TW" altLang="en-US" sz="2000" dirty="0" smtClean="0"/>
              <a:t> </a:t>
            </a:r>
            <a:r>
              <a:rPr lang="zh-TW" altLang="en-US" sz="2000" dirty="0" smtClean="0"/>
              <a:t>   </a:t>
            </a:r>
            <a:r>
              <a:rPr lang="zh-TW" altLang="en-US" sz="2000" dirty="0" smtClean="0"/>
              <a:t>杯</a:t>
            </a:r>
            <a:r>
              <a:rPr lang="zh-TW" altLang="en-US" sz="2000" dirty="0" smtClean="0"/>
              <a:t>相同水溫及水量，最後平衡溫度</a:t>
            </a:r>
            <a:r>
              <a:rPr lang="zh-TW" altLang="en-US" sz="2000" dirty="0" smtClean="0"/>
              <a:t>為甲杯</a:t>
            </a:r>
            <a:r>
              <a:rPr lang="en-US" altLang="zh-TW" sz="2000" dirty="0" smtClean="0"/>
              <a:t>40</a:t>
            </a:r>
            <a:r>
              <a:rPr lang="zh-TW" altLang="zh-TW" sz="2000" dirty="0" smtClean="0"/>
              <a:t> ℃ </a:t>
            </a:r>
            <a:r>
              <a:rPr lang="zh-TW" altLang="en-US" sz="2000" dirty="0" smtClean="0"/>
              <a:t>、乙杯</a:t>
            </a:r>
            <a:r>
              <a:rPr lang="en-US" altLang="zh-TW" sz="2000" dirty="0" smtClean="0"/>
              <a:t>30</a:t>
            </a:r>
            <a:r>
              <a:rPr lang="zh-TW" altLang="zh-TW" sz="2000" dirty="0" smtClean="0"/>
              <a:t> ℃ </a:t>
            </a:r>
            <a:r>
              <a:rPr lang="zh-TW" altLang="en-US" sz="2000" dirty="0" smtClean="0"/>
              <a:t>、丙杯</a:t>
            </a:r>
            <a:r>
              <a:rPr lang="en-US" altLang="zh-TW" sz="2000" dirty="0" smtClean="0"/>
              <a:t>20</a:t>
            </a:r>
            <a:r>
              <a:rPr lang="zh-TW" altLang="zh-TW" sz="2000" dirty="0" smtClean="0"/>
              <a:t> </a:t>
            </a:r>
            <a:endParaRPr lang="en-US" altLang="zh-TW" sz="2000" dirty="0" smtClean="0"/>
          </a:p>
          <a:p>
            <a:pPr>
              <a:buNone/>
            </a:pPr>
            <a:r>
              <a:rPr lang="zh-TW" altLang="en-US" sz="2000" dirty="0" smtClean="0"/>
              <a:t> </a:t>
            </a:r>
            <a:r>
              <a:rPr lang="zh-TW" altLang="en-US" sz="2000" dirty="0" smtClean="0"/>
              <a:t>   </a:t>
            </a:r>
            <a:r>
              <a:rPr lang="zh-TW" altLang="zh-TW" sz="2000" dirty="0" smtClean="0"/>
              <a:t>℃ </a:t>
            </a:r>
            <a:r>
              <a:rPr lang="zh-TW" altLang="en-US" sz="2000" dirty="0" smtClean="0"/>
              <a:t>則</a:t>
            </a:r>
            <a:r>
              <a:rPr lang="en-US" altLang="zh-TW" sz="2000" dirty="0" smtClean="0"/>
              <a:t>: :</a:t>
            </a:r>
            <a:endParaRPr lang="en-US" altLang="zh-TW" sz="2000" dirty="0" smtClean="0"/>
          </a:p>
          <a:p>
            <a:pPr>
              <a:buFont typeface="Arial" charset="0"/>
              <a:buNone/>
            </a:pPr>
            <a:r>
              <a:rPr lang="zh-TW" altLang="en-US" sz="2000" dirty="0" smtClean="0"/>
              <a:t>   </a:t>
            </a:r>
            <a:r>
              <a:rPr lang="en-US" altLang="zh-TW" sz="2000" dirty="0" smtClean="0"/>
              <a:t>(1)</a:t>
            </a:r>
            <a:r>
              <a:rPr lang="zh-TW" altLang="en-US" sz="2000" dirty="0" smtClean="0"/>
              <a:t>甲、乙、丙誰的比熱最大</a:t>
            </a:r>
            <a:r>
              <a:rPr lang="en-US" altLang="zh-TW" sz="2000" dirty="0" smtClean="0"/>
              <a:t>?</a:t>
            </a:r>
            <a:r>
              <a:rPr lang="zh-TW" altLang="en-US" sz="2000" dirty="0" smtClean="0"/>
              <a:t> </a:t>
            </a:r>
            <a:endParaRPr lang="en-US" altLang="zh-TW" sz="2000" dirty="0" smtClean="0"/>
          </a:p>
          <a:p>
            <a:pPr>
              <a:buFont typeface="Arial" charset="0"/>
              <a:buNone/>
            </a:pPr>
            <a:r>
              <a:rPr lang="zh-TW" altLang="en-US" sz="2000" dirty="0" smtClean="0"/>
              <a:t>        </a:t>
            </a:r>
            <a:r>
              <a:rPr lang="en-US" altLang="zh-TW" sz="2000" dirty="0" smtClean="0"/>
              <a:t>(A)</a:t>
            </a:r>
            <a:r>
              <a:rPr lang="zh-TW" altLang="en-US" sz="2000" dirty="0" smtClean="0"/>
              <a:t>甲  </a:t>
            </a:r>
            <a:r>
              <a:rPr lang="en-US" altLang="zh-TW" sz="2000" dirty="0" smtClean="0"/>
              <a:t>(B)</a:t>
            </a:r>
            <a:r>
              <a:rPr lang="zh-TW" altLang="en-US" sz="2000" dirty="0" smtClean="0"/>
              <a:t>乙  </a:t>
            </a:r>
            <a:r>
              <a:rPr lang="en-US" altLang="zh-TW" sz="2000" dirty="0" smtClean="0"/>
              <a:t>(C)</a:t>
            </a:r>
            <a:r>
              <a:rPr lang="zh-TW" altLang="en-US" sz="2000" dirty="0" smtClean="0"/>
              <a:t>丙  </a:t>
            </a:r>
            <a:r>
              <a:rPr lang="en-US" altLang="zh-TW" sz="2000" dirty="0" smtClean="0"/>
              <a:t>(D)</a:t>
            </a:r>
            <a:r>
              <a:rPr lang="zh-TW" altLang="en-US" sz="2000" dirty="0" smtClean="0"/>
              <a:t>一樣</a:t>
            </a:r>
            <a:endParaRPr lang="en-US" altLang="zh-TW" sz="2000" dirty="0" smtClean="0"/>
          </a:p>
          <a:p>
            <a:pPr>
              <a:buFont typeface="Arial" charset="0"/>
              <a:buNone/>
            </a:pPr>
            <a:r>
              <a:rPr lang="zh-TW" altLang="en-US" sz="2000" dirty="0" smtClean="0"/>
              <a:t>        提示</a:t>
            </a:r>
            <a:r>
              <a:rPr lang="en-US" altLang="zh-TW" sz="2000" dirty="0" smtClean="0"/>
              <a:t>:</a:t>
            </a:r>
            <a:r>
              <a:rPr lang="zh-TW" altLang="en-US" sz="2000" dirty="0" smtClean="0"/>
              <a:t>比熱大溫度變化小</a:t>
            </a:r>
            <a:endParaRPr lang="en-US" altLang="zh-TW" sz="2000" dirty="0" smtClean="0"/>
          </a:p>
          <a:p>
            <a:pPr>
              <a:buFont typeface="Arial" charset="0"/>
              <a:buNone/>
            </a:pPr>
            <a:endParaRPr lang="en-US" altLang="zh-TW" sz="2000" dirty="0" smtClean="0"/>
          </a:p>
          <a:p>
            <a:pPr>
              <a:buFont typeface="Arial" charset="0"/>
              <a:buNone/>
            </a:pPr>
            <a:r>
              <a:rPr lang="zh-TW" altLang="en-US" sz="2000" dirty="0" smtClean="0"/>
              <a:t>   </a:t>
            </a:r>
            <a:r>
              <a:rPr lang="en-US" altLang="zh-TW" sz="2000" dirty="0" smtClean="0"/>
              <a:t>(2)</a:t>
            </a:r>
            <a:r>
              <a:rPr lang="zh-TW" altLang="en-US" sz="2000" dirty="0" smtClean="0"/>
              <a:t>若三顆金屬球改放入同一杯水，則最後三顆 金屬球的溫度誰最大</a:t>
            </a:r>
            <a:r>
              <a:rPr lang="en-US" altLang="zh-TW" sz="2000" dirty="0" smtClean="0"/>
              <a:t>?</a:t>
            </a:r>
          </a:p>
          <a:p>
            <a:pPr>
              <a:buFont typeface="Arial" charset="0"/>
              <a:buNone/>
            </a:pPr>
            <a:r>
              <a:rPr lang="zh-TW" altLang="en-US" sz="2000" dirty="0" smtClean="0"/>
              <a:t>         </a:t>
            </a:r>
            <a:r>
              <a:rPr lang="en-US" altLang="zh-TW" sz="2000" dirty="0" smtClean="0"/>
              <a:t>(A)</a:t>
            </a:r>
            <a:r>
              <a:rPr lang="zh-TW" altLang="en-US" sz="2000" dirty="0" smtClean="0"/>
              <a:t>甲  </a:t>
            </a:r>
            <a:r>
              <a:rPr lang="en-US" altLang="zh-TW" sz="2000" dirty="0" smtClean="0"/>
              <a:t>(B)</a:t>
            </a:r>
            <a:r>
              <a:rPr lang="zh-TW" altLang="en-US" sz="2000" dirty="0" smtClean="0"/>
              <a:t>乙  </a:t>
            </a:r>
            <a:r>
              <a:rPr lang="en-US" altLang="zh-TW" sz="2000" dirty="0" smtClean="0"/>
              <a:t>(C)</a:t>
            </a:r>
            <a:r>
              <a:rPr lang="zh-TW" altLang="en-US" sz="2000" dirty="0" smtClean="0"/>
              <a:t>丙  </a:t>
            </a:r>
            <a:r>
              <a:rPr lang="en-US" altLang="zh-TW" sz="2000" dirty="0" smtClean="0"/>
              <a:t>(D)</a:t>
            </a:r>
            <a:r>
              <a:rPr lang="zh-TW" altLang="en-US" sz="2000" dirty="0" smtClean="0"/>
              <a:t>一樣</a:t>
            </a:r>
            <a:endParaRPr lang="en-US" altLang="zh-TW" sz="2000" dirty="0" smtClean="0"/>
          </a:p>
          <a:p>
            <a:pPr>
              <a:buFont typeface="Arial" charset="0"/>
              <a:buNone/>
            </a:pPr>
            <a:r>
              <a:rPr lang="zh-TW" altLang="en-US" sz="2000" dirty="0" smtClean="0"/>
              <a:t>         提示</a:t>
            </a:r>
            <a:r>
              <a:rPr lang="en-US" altLang="zh-TW" sz="2000" dirty="0" smtClean="0"/>
              <a:t>:</a:t>
            </a:r>
            <a:r>
              <a:rPr lang="zh-TW" altLang="en-US" sz="2000" dirty="0" smtClean="0"/>
              <a:t>三個金屬球放在同一杯水，最後會達成熱平衡，溫度皆相同</a:t>
            </a:r>
            <a:endParaRPr lang="en-US" altLang="zh-TW" sz="2000" dirty="0" smtClean="0"/>
          </a:p>
          <a:p>
            <a:pPr>
              <a:buFont typeface="Arial" charset="0"/>
              <a:buNone/>
            </a:pPr>
            <a:endParaRPr lang="en-US" altLang="zh-TW" sz="2000" dirty="0" smtClean="0"/>
          </a:p>
          <a:p>
            <a:pPr>
              <a:buFont typeface="Arial" charset="0"/>
              <a:buNone/>
            </a:pPr>
            <a:r>
              <a:rPr lang="zh-TW" altLang="en-US" sz="2000" dirty="0" smtClean="0"/>
              <a:t>    </a:t>
            </a:r>
            <a:r>
              <a:rPr lang="en-US" altLang="zh-TW" sz="2000" dirty="0" smtClean="0"/>
              <a:t>(3)</a:t>
            </a:r>
            <a:r>
              <a:rPr lang="zh-TW" altLang="en-US" sz="2000" dirty="0" smtClean="0"/>
              <a:t>承第二題，這過程中哪一個金屬球放出的熱</a:t>
            </a:r>
            <a:r>
              <a:rPr lang="en-US" altLang="zh-TW" sz="2000" dirty="0" smtClean="0"/>
              <a:t> </a:t>
            </a:r>
            <a:r>
              <a:rPr lang="zh-TW" altLang="en-US" sz="2000" dirty="0" smtClean="0"/>
              <a:t>量比較多</a:t>
            </a:r>
            <a:r>
              <a:rPr lang="en-US" altLang="zh-TW" sz="2000" dirty="0" smtClean="0"/>
              <a:t>?</a:t>
            </a:r>
          </a:p>
          <a:p>
            <a:pPr>
              <a:buFont typeface="Arial" charset="0"/>
              <a:buNone/>
            </a:pPr>
            <a:r>
              <a:rPr lang="en-US" altLang="zh-TW" sz="2000" dirty="0" smtClean="0"/>
              <a:t>          (A)</a:t>
            </a:r>
            <a:r>
              <a:rPr lang="zh-TW" altLang="en-US" sz="2000" dirty="0" smtClean="0"/>
              <a:t>甲  </a:t>
            </a:r>
            <a:r>
              <a:rPr lang="en-US" altLang="zh-TW" sz="2000" dirty="0" smtClean="0"/>
              <a:t>(B)</a:t>
            </a:r>
            <a:r>
              <a:rPr lang="zh-TW" altLang="en-US" sz="2000" dirty="0" smtClean="0"/>
              <a:t>乙  </a:t>
            </a:r>
            <a:r>
              <a:rPr lang="en-US" altLang="zh-TW" sz="2000" dirty="0" smtClean="0"/>
              <a:t>(C)</a:t>
            </a:r>
            <a:r>
              <a:rPr lang="zh-TW" altLang="en-US" sz="2000" dirty="0" smtClean="0"/>
              <a:t>丙  </a:t>
            </a:r>
            <a:r>
              <a:rPr lang="en-US" altLang="zh-TW" sz="2000" dirty="0" smtClean="0"/>
              <a:t>(D)</a:t>
            </a:r>
            <a:r>
              <a:rPr lang="zh-TW" altLang="en-US" sz="2000" dirty="0" smtClean="0"/>
              <a:t>一樣</a:t>
            </a:r>
            <a:endParaRPr lang="en-US" altLang="zh-TW" sz="2000" dirty="0" smtClean="0"/>
          </a:p>
          <a:p>
            <a:pPr>
              <a:buFont typeface="Arial" charset="0"/>
              <a:buNone/>
            </a:pPr>
            <a:r>
              <a:rPr lang="zh-TW" altLang="en-US" sz="2000" dirty="0" smtClean="0"/>
              <a:t>          提示</a:t>
            </a:r>
            <a:r>
              <a:rPr lang="en-US" altLang="zh-TW" sz="2000" dirty="0" smtClean="0"/>
              <a:t>:</a:t>
            </a:r>
            <a:r>
              <a:rPr lang="zh-TW" altLang="en-US" sz="2000" dirty="0" smtClean="0"/>
              <a:t>相同水位高</a:t>
            </a:r>
            <a:r>
              <a:rPr lang="en-US" altLang="zh-TW" sz="2000" dirty="0" smtClean="0"/>
              <a:t>(</a:t>
            </a:r>
            <a:r>
              <a:rPr lang="zh-TW" altLang="en-US" sz="2000" dirty="0" smtClean="0"/>
              <a:t>溫度皆相同</a:t>
            </a:r>
            <a:r>
              <a:rPr lang="en-US" altLang="zh-TW" sz="2000" dirty="0" smtClean="0"/>
              <a:t>)</a:t>
            </a:r>
            <a:r>
              <a:rPr lang="zh-TW" altLang="en-US" sz="2000" dirty="0" smtClean="0"/>
              <a:t>的小、中、大量筒，大量筒倒出的水</a:t>
            </a:r>
            <a:endParaRPr lang="en-US" altLang="zh-TW" sz="2000" dirty="0" smtClean="0"/>
          </a:p>
          <a:p>
            <a:pPr>
              <a:buFont typeface="Arial" charset="0"/>
              <a:buNone/>
            </a:pPr>
            <a:r>
              <a:rPr lang="en-US" altLang="zh-TW" sz="2000" dirty="0" smtClean="0"/>
              <a:t>                    </a:t>
            </a:r>
            <a:r>
              <a:rPr lang="zh-TW" altLang="en-US" sz="2000" dirty="0" smtClean="0"/>
              <a:t>量</a:t>
            </a:r>
            <a:r>
              <a:rPr lang="en-US" altLang="zh-TW" sz="2000" dirty="0" smtClean="0"/>
              <a:t>(</a:t>
            </a:r>
            <a:r>
              <a:rPr lang="zh-TW" altLang="en-US" sz="2000" dirty="0" smtClean="0"/>
              <a:t>熱量</a:t>
            </a:r>
            <a:r>
              <a:rPr lang="en-US" altLang="zh-TW" sz="2000" dirty="0" smtClean="0"/>
              <a:t>)</a:t>
            </a:r>
            <a:r>
              <a:rPr lang="zh-TW" altLang="en-US" sz="2000" dirty="0" smtClean="0"/>
              <a:t>最多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內容版面配置區 2"/>
          <p:cNvSpPr>
            <a:spLocks noGrp="1"/>
          </p:cNvSpPr>
          <p:nvPr>
            <p:ph idx="1"/>
          </p:nvPr>
        </p:nvSpPr>
        <p:spPr>
          <a:xfrm>
            <a:off x="468313" y="404813"/>
            <a:ext cx="8229600" cy="4525962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US" altLang="zh-TW" smtClean="0"/>
              <a:t>10.</a:t>
            </a:r>
            <a:r>
              <a:rPr lang="zh-TW" altLang="en-US" smtClean="0"/>
              <a:t>鐵軌每隔一段距離必須預留空隙，其目的為何</a:t>
            </a:r>
            <a:r>
              <a:rPr lang="en-US" altLang="zh-TW" smtClean="0"/>
              <a:t>?</a:t>
            </a:r>
          </a:p>
          <a:p>
            <a:pPr>
              <a:buFont typeface="Arial" charset="0"/>
              <a:buNone/>
            </a:pPr>
            <a:r>
              <a:rPr lang="en-US" altLang="zh-TW" smtClean="0"/>
              <a:t>    (A)</a:t>
            </a:r>
            <a:r>
              <a:rPr lang="zh-TW" altLang="en-US" smtClean="0"/>
              <a:t>避免鐵軌受熱膨脹而彎曲</a:t>
            </a:r>
            <a:endParaRPr lang="en-US" altLang="zh-TW" smtClean="0"/>
          </a:p>
          <a:p>
            <a:pPr>
              <a:buFont typeface="Arial" charset="0"/>
              <a:buNone/>
            </a:pPr>
            <a:r>
              <a:rPr lang="en-US" altLang="zh-TW" smtClean="0"/>
              <a:t>    (B)</a:t>
            </a:r>
            <a:r>
              <a:rPr lang="zh-TW" altLang="en-US" smtClean="0"/>
              <a:t>增加美觀</a:t>
            </a:r>
            <a:r>
              <a:rPr lang="en-US" altLang="zh-TW" smtClean="0"/>
              <a:t> </a:t>
            </a:r>
          </a:p>
          <a:p>
            <a:pPr>
              <a:buFont typeface="Arial" charset="0"/>
              <a:buNone/>
            </a:pPr>
            <a:r>
              <a:rPr lang="en-US" altLang="zh-TW" smtClean="0"/>
              <a:t>    (C)</a:t>
            </a:r>
            <a:r>
              <a:rPr lang="zh-TW" altLang="en-US" smtClean="0"/>
              <a:t>節省材料</a:t>
            </a:r>
            <a:endParaRPr lang="en-US" altLang="zh-TW" smtClean="0"/>
          </a:p>
          <a:p>
            <a:pPr>
              <a:buFont typeface="Arial" charset="0"/>
              <a:buNone/>
            </a:pPr>
            <a:r>
              <a:rPr lang="en-US" altLang="zh-TW" smtClean="0"/>
              <a:t>    (D)</a:t>
            </a:r>
            <a:r>
              <a:rPr lang="zh-TW" altLang="en-US" smtClean="0"/>
              <a:t>增加火車行車效率</a:t>
            </a:r>
          </a:p>
        </p:txBody>
      </p:sp>
      <p:pic>
        <p:nvPicPr>
          <p:cNvPr id="31747" name="Picture 3" descr="030502052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313" y="4076700"/>
            <a:ext cx="2089150" cy="165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95288" y="115888"/>
            <a:ext cx="8229600" cy="5834062"/>
          </a:xfrm>
        </p:spPr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TW" dirty="0" smtClean="0"/>
              <a:t>1.</a:t>
            </a:r>
            <a:r>
              <a:rPr lang="zh-TW" altLang="en-US" dirty="0" smtClean="0"/>
              <a:t>在</a:t>
            </a:r>
            <a:r>
              <a:rPr lang="en-US" altLang="zh-TW" dirty="0" smtClean="0"/>
              <a:t>0</a:t>
            </a:r>
            <a:r>
              <a:rPr lang="zh-TW" altLang="zh-TW" dirty="0" smtClean="0"/>
              <a:t>℃</a:t>
            </a:r>
            <a:r>
              <a:rPr lang="zh-TW" altLang="en-US" dirty="0" smtClean="0"/>
              <a:t>與</a:t>
            </a:r>
            <a:r>
              <a:rPr lang="en-US" altLang="zh-TW" dirty="0" smtClean="0"/>
              <a:t>100</a:t>
            </a:r>
            <a:r>
              <a:rPr lang="zh-TW" altLang="zh-TW" dirty="0" smtClean="0"/>
              <a:t>℃</a:t>
            </a:r>
            <a:r>
              <a:rPr lang="zh-TW" altLang="en-US" dirty="0" smtClean="0"/>
              <a:t>間，為何水不適宜作測量溫度的材料</a:t>
            </a:r>
            <a:r>
              <a:rPr lang="en-US" altLang="zh-TW" dirty="0" smtClean="0"/>
              <a:t>?</a:t>
            </a:r>
            <a:br>
              <a:rPr lang="en-US" altLang="zh-TW" dirty="0" smtClean="0"/>
            </a:br>
            <a:r>
              <a:rPr lang="en-US" altLang="zh-TW" dirty="0" smtClean="0"/>
              <a:t>(A)</a:t>
            </a:r>
            <a:r>
              <a:rPr lang="zh-TW" altLang="en-US" dirty="0" smtClean="0"/>
              <a:t>水的熱脹冷縮效果不明顯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en-US" altLang="zh-TW" dirty="0" smtClean="0"/>
              <a:t>(B)</a:t>
            </a:r>
            <a:r>
              <a:rPr lang="zh-TW" altLang="en-US" dirty="0" smtClean="0"/>
              <a:t>水在</a:t>
            </a:r>
            <a:r>
              <a:rPr lang="en-US" altLang="zh-TW" dirty="0" smtClean="0"/>
              <a:t>4</a:t>
            </a:r>
            <a:r>
              <a:rPr lang="zh-TW" altLang="zh-TW" dirty="0" smtClean="0"/>
              <a:t>℃</a:t>
            </a:r>
            <a:r>
              <a:rPr lang="zh-TW" altLang="en-US" dirty="0" smtClean="0"/>
              <a:t>以上不滿足熱脹冷縮的性質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en-US" altLang="zh-TW" dirty="0" smtClean="0"/>
              <a:t>(C)</a:t>
            </a:r>
            <a:r>
              <a:rPr lang="zh-TW" altLang="en-US" dirty="0" smtClean="0"/>
              <a:t>水在</a:t>
            </a:r>
            <a:r>
              <a:rPr lang="en-US" altLang="zh-TW" dirty="0" smtClean="0"/>
              <a:t>4</a:t>
            </a:r>
            <a:r>
              <a:rPr lang="zh-TW" altLang="zh-TW" dirty="0" smtClean="0"/>
              <a:t>℃</a:t>
            </a:r>
            <a:r>
              <a:rPr lang="zh-TW" altLang="en-US" dirty="0" smtClean="0"/>
              <a:t>附近的體積、溫度關係特殊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en-US" altLang="zh-TW" dirty="0" smtClean="0"/>
              <a:t>(D)</a:t>
            </a:r>
            <a:r>
              <a:rPr lang="zh-TW" altLang="en-US" dirty="0" smtClean="0"/>
              <a:t>水有對流現象</a:t>
            </a:r>
            <a:endParaRPr lang="en-US" altLang="zh-TW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zh-TW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zh-TW" altLang="en-US" dirty="0" smtClean="0"/>
              <a:t>提示</a:t>
            </a:r>
            <a:r>
              <a:rPr lang="en-US" altLang="zh-TW" dirty="0" smtClean="0"/>
              <a:t>: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TW" dirty="0" smtClean="0"/>
              <a:t>(1)</a:t>
            </a:r>
            <a:r>
              <a:rPr lang="zh-TW" altLang="en-US" dirty="0" smtClean="0"/>
              <a:t>水在</a:t>
            </a:r>
            <a:r>
              <a:rPr lang="en-US" altLang="zh-TW" dirty="0" smtClean="0"/>
              <a:t>0</a:t>
            </a:r>
            <a:r>
              <a:rPr lang="zh-TW" altLang="zh-TW" dirty="0" smtClean="0"/>
              <a:t> ℃ </a:t>
            </a:r>
            <a:r>
              <a:rPr lang="en-US" altLang="zh-TW" dirty="0" smtClean="0"/>
              <a:t>~4</a:t>
            </a:r>
            <a:r>
              <a:rPr lang="zh-TW" altLang="zh-TW" dirty="0" smtClean="0"/>
              <a:t> ℃</a:t>
            </a:r>
            <a:r>
              <a:rPr lang="zh-TW" altLang="en-US" dirty="0" smtClean="0"/>
              <a:t>的範圍內受熱時，溫度升高， </a:t>
            </a:r>
            <a:endParaRPr lang="en-US" altLang="zh-TW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TW" dirty="0" smtClean="0"/>
              <a:t>      </a:t>
            </a:r>
            <a:r>
              <a:rPr lang="zh-TW" altLang="en-US" dirty="0" smtClean="0"/>
              <a:t>體積反而縮小</a:t>
            </a:r>
            <a:endParaRPr lang="en-US" altLang="zh-TW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TW" dirty="0" smtClean="0"/>
              <a:t>(2)</a:t>
            </a:r>
            <a:r>
              <a:rPr lang="zh-TW" altLang="en-US" dirty="0" smtClean="0"/>
              <a:t>水在</a:t>
            </a:r>
            <a:r>
              <a:rPr lang="en-US" altLang="zh-TW" dirty="0" smtClean="0"/>
              <a:t>4</a:t>
            </a:r>
            <a:r>
              <a:rPr lang="zh-TW" altLang="zh-TW" dirty="0" smtClean="0"/>
              <a:t> ℃ </a:t>
            </a:r>
            <a:r>
              <a:rPr lang="en-US" altLang="zh-TW" dirty="0" smtClean="0"/>
              <a:t>~100</a:t>
            </a:r>
            <a:r>
              <a:rPr lang="zh-TW" altLang="zh-TW" dirty="0" smtClean="0"/>
              <a:t> ℃</a:t>
            </a:r>
            <a:r>
              <a:rPr lang="zh-TW" altLang="en-US" dirty="0" smtClean="0"/>
              <a:t>的範圍內受熱時，溫度升高， </a:t>
            </a:r>
            <a:endParaRPr lang="en-US" altLang="zh-TW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TW" dirty="0" smtClean="0"/>
              <a:t>     </a:t>
            </a:r>
            <a:r>
              <a:rPr lang="zh-TW" altLang="en-US" dirty="0" smtClean="0"/>
              <a:t>體積會膨脹</a:t>
            </a:r>
            <a:endParaRPr lang="en-US" altLang="zh-TW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zh-TW" alt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404813"/>
            <a:ext cx="8229600" cy="5721350"/>
          </a:xfrm>
        </p:spPr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TW" dirty="0" smtClean="0"/>
              <a:t>10.</a:t>
            </a:r>
            <a:r>
              <a:rPr lang="zh-TW" altLang="en-US" dirty="0" smtClean="0"/>
              <a:t>鐵軌每隔一段距離必須預留空隙，其目的為 </a:t>
            </a:r>
            <a:endParaRPr lang="en-US" altLang="zh-TW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zh-TW" altLang="en-US" dirty="0" smtClean="0"/>
              <a:t>      何</a:t>
            </a:r>
            <a:r>
              <a:rPr lang="en-US" altLang="zh-TW" dirty="0" smtClean="0"/>
              <a:t>?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TW" dirty="0" smtClean="0"/>
              <a:t>    (A)</a:t>
            </a:r>
            <a:r>
              <a:rPr lang="zh-TW" altLang="en-US" dirty="0" smtClean="0"/>
              <a:t>避免鐵軌受熱膨脹而彎曲</a:t>
            </a:r>
            <a:endParaRPr lang="en-US" altLang="zh-TW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TW" dirty="0" smtClean="0"/>
              <a:t>    (B)</a:t>
            </a:r>
            <a:r>
              <a:rPr lang="zh-TW" altLang="en-US" dirty="0" smtClean="0"/>
              <a:t>增加美觀</a:t>
            </a:r>
            <a:r>
              <a:rPr lang="en-US" altLang="zh-TW" dirty="0" smtClean="0"/>
              <a:t>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TW" dirty="0" smtClean="0"/>
              <a:t>    (C)</a:t>
            </a:r>
            <a:r>
              <a:rPr lang="zh-TW" altLang="en-US" dirty="0" smtClean="0"/>
              <a:t>節省材料</a:t>
            </a:r>
            <a:endParaRPr lang="en-US" altLang="zh-TW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TW" dirty="0" smtClean="0"/>
              <a:t>    (D)</a:t>
            </a:r>
            <a:r>
              <a:rPr lang="zh-TW" altLang="en-US" dirty="0" smtClean="0"/>
              <a:t>增加火車行車效率</a:t>
            </a:r>
            <a:endParaRPr lang="en-US" altLang="zh-TW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zh-TW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zh-TW" altLang="en-US" dirty="0" smtClean="0"/>
              <a:t>提示</a:t>
            </a:r>
            <a:r>
              <a:rPr lang="en-US" altLang="zh-TW" dirty="0" smtClean="0"/>
              <a:t>:</a:t>
            </a:r>
            <a:r>
              <a:rPr lang="zh-TW" altLang="en-US" dirty="0" smtClean="0"/>
              <a:t>鐵有熱脹冷縮性質，所以鋪設鐵軌時，必 </a:t>
            </a:r>
            <a:endParaRPr lang="en-US" altLang="zh-TW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zh-TW" altLang="en-US" dirty="0" smtClean="0"/>
              <a:t>          須預留空隙，以防夏天鐵軌膨脹，因為空  </a:t>
            </a:r>
            <a:endParaRPr lang="en-US" altLang="zh-TW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zh-TW" altLang="en-US" dirty="0" smtClean="0"/>
              <a:t>          隙不足而彎曲，造成火車出軌</a:t>
            </a:r>
            <a:endParaRPr lang="en-US" altLang="zh-TW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zh-TW" altLang="en-US" dirty="0" smtClean="0"/>
              <a:t>舉一反二</a:t>
            </a:r>
            <a:r>
              <a:rPr lang="en-US" altLang="zh-TW" dirty="0" smtClean="0"/>
              <a:t>:</a:t>
            </a:r>
            <a:r>
              <a:rPr lang="zh-TW" altLang="en-US" dirty="0" smtClean="0"/>
              <a:t>那架設電線不能繃得太緊，是怕夏天</a:t>
            </a:r>
            <a:endParaRPr lang="en-US" altLang="zh-TW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zh-TW" altLang="en-US" dirty="0" smtClean="0"/>
              <a:t>                   熱脹還是冬天冷縮呢</a:t>
            </a:r>
            <a:r>
              <a:rPr lang="en-US" altLang="zh-TW" dirty="0" smtClean="0"/>
              <a:t>?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zh-TW" alt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zh-TW" alt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內容版面配置區 2"/>
          <p:cNvSpPr>
            <a:spLocks noGrp="1"/>
          </p:cNvSpPr>
          <p:nvPr>
            <p:ph idx="1"/>
          </p:nvPr>
        </p:nvSpPr>
        <p:spPr>
          <a:xfrm>
            <a:off x="457200" y="476250"/>
            <a:ext cx="8229600" cy="5649913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US" altLang="zh-TW" smtClean="0"/>
              <a:t>11.</a:t>
            </a:r>
            <a:r>
              <a:rPr lang="zh-TW" altLang="en-US" smtClean="0"/>
              <a:t>有關保溫瓶的敘述，下列何者正確</a:t>
            </a:r>
            <a:r>
              <a:rPr lang="en-US" altLang="zh-TW" smtClean="0"/>
              <a:t>?</a:t>
            </a:r>
          </a:p>
          <a:p>
            <a:pPr>
              <a:buFont typeface="Arial" charset="0"/>
              <a:buNone/>
            </a:pPr>
            <a:r>
              <a:rPr lang="zh-TW" altLang="en-US" smtClean="0"/>
              <a:t>      </a:t>
            </a:r>
            <a:r>
              <a:rPr lang="en-US" altLang="zh-TW" smtClean="0"/>
              <a:t>(A)</a:t>
            </a:r>
            <a:r>
              <a:rPr lang="zh-TW" altLang="en-US" smtClean="0"/>
              <a:t>瓶口的塞子最好是金屬材料製造</a:t>
            </a:r>
            <a:endParaRPr lang="en-US" altLang="zh-TW" smtClean="0"/>
          </a:p>
          <a:p>
            <a:pPr>
              <a:buFont typeface="Arial" charset="0"/>
              <a:buNone/>
            </a:pPr>
            <a:r>
              <a:rPr lang="zh-TW" altLang="en-US" smtClean="0"/>
              <a:t>      </a:t>
            </a:r>
            <a:r>
              <a:rPr lang="en-US" altLang="zh-TW" smtClean="0"/>
              <a:t>(B)</a:t>
            </a:r>
            <a:r>
              <a:rPr lang="zh-TW" altLang="en-US" smtClean="0"/>
              <a:t>內層抽成真空，主要是為了防止熱輻射</a:t>
            </a:r>
            <a:endParaRPr lang="en-US" altLang="zh-TW" smtClean="0"/>
          </a:p>
          <a:p>
            <a:pPr>
              <a:buFont typeface="Arial" charset="0"/>
              <a:buNone/>
            </a:pPr>
            <a:r>
              <a:rPr lang="zh-TW" altLang="en-US" smtClean="0"/>
              <a:t>      </a:t>
            </a:r>
            <a:r>
              <a:rPr lang="en-US" altLang="zh-TW" smtClean="0"/>
              <a:t>(C)</a:t>
            </a:r>
            <a:r>
              <a:rPr lang="zh-TW" altLang="en-US" smtClean="0"/>
              <a:t>內壁鍍銀，主要是為了防止熱傳導</a:t>
            </a:r>
            <a:endParaRPr lang="en-US" altLang="zh-TW" smtClean="0"/>
          </a:p>
          <a:p>
            <a:pPr>
              <a:buFont typeface="Arial" charset="0"/>
              <a:buNone/>
            </a:pPr>
            <a:r>
              <a:rPr lang="zh-TW" altLang="en-US" smtClean="0"/>
              <a:t>      </a:t>
            </a:r>
            <a:r>
              <a:rPr lang="en-US" altLang="zh-TW" smtClean="0"/>
              <a:t>(D)</a:t>
            </a:r>
            <a:r>
              <a:rPr lang="zh-TW" altLang="en-US" smtClean="0"/>
              <a:t>保溫瓶可儲存熱水，也可用來儲存碎冰</a:t>
            </a:r>
          </a:p>
        </p:txBody>
      </p:sp>
      <p:pic>
        <p:nvPicPr>
          <p:cNvPr id="33795" name="Picture 3" descr="030502141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3789363"/>
            <a:ext cx="2232025" cy="194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內容版面配置區 2"/>
          <p:cNvSpPr>
            <a:spLocks noGrp="1"/>
          </p:cNvSpPr>
          <p:nvPr>
            <p:ph idx="1"/>
          </p:nvPr>
        </p:nvSpPr>
        <p:spPr>
          <a:xfrm>
            <a:off x="457200" y="260350"/>
            <a:ext cx="8229600" cy="5865813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US" altLang="zh-TW" smtClean="0"/>
              <a:t>11.</a:t>
            </a:r>
            <a:r>
              <a:rPr lang="zh-TW" altLang="en-US" smtClean="0"/>
              <a:t>有關保溫瓶的敘述，下列何者正確</a:t>
            </a:r>
            <a:r>
              <a:rPr lang="en-US" altLang="zh-TW" smtClean="0"/>
              <a:t>?</a:t>
            </a:r>
          </a:p>
          <a:p>
            <a:pPr>
              <a:buFont typeface="Arial" charset="0"/>
              <a:buNone/>
            </a:pPr>
            <a:r>
              <a:rPr lang="zh-TW" altLang="en-US" smtClean="0"/>
              <a:t>      </a:t>
            </a:r>
            <a:r>
              <a:rPr lang="en-US" altLang="zh-TW" smtClean="0"/>
              <a:t>(A)</a:t>
            </a:r>
            <a:r>
              <a:rPr lang="zh-TW" altLang="en-US" smtClean="0"/>
              <a:t>瓶口的塞子最好是金屬材料製造</a:t>
            </a:r>
            <a:endParaRPr lang="en-US" altLang="zh-TW" smtClean="0"/>
          </a:p>
          <a:p>
            <a:pPr>
              <a:buFont typeface="Arial" charset="0"/>
              <a:buNone/>
            </a:pPr>
            <a:r>
              <a:rPr lang="zh-TW" altLang="en-US" smtClean="0"/>
              <a:t>      </a:t>
            </a:r>
            <a:r>
              <a:rPr lang="en-US" altLang="zh-TW" smtClean="0"/>
              <a:t>(B)</a:t>
            </a:r>
            <a:r>
              <a:rPr lang="zh-TW" altLang="en-US" smtClean="0"/>
              <a:t>內層抽成真空，主要是為了防止熱輻射</a:t>
            </a:r>
            <a:endParaRPr lang="en-US" altLang="zh-TW" smtClean="0"/>
          </a:p>
          <a:p>
            <a:pPr>
              <a:buFont typeface="Arial" charset="0"/>
              <a:buNone/>
            </a:pPr>
            <a:r>
              <a:rPr lang="zh-TW" altLang="en-US" smtClean="0"/>
              <a:t>      </a:t>
            </a:r>
            <a:r>
              <a:rPr lang="en-US" altLang="zh-TW" smtClean="0"/>
              <a:t>(C)</a:t>
            </a:r>
            <a:r>
              <a:rPr lang="zh-TW" altLang="en-US" smtClean="0"/>
              <a:t>內壁鍍銀，主要是為了防止熱傳導</a:t>
            </a:r>
            <a:endParaRPr lang="en-US" altLang="zh-TW" smtClean="0"/>
          </a:p>
          <a:p>
            <a:pPr>
              <a:buFont typeface="Arial" charset="0"/>
              <a:buNone/>
            </a:pPr>
            <a:r>
              <a:rPr lang="zh-TW" altLang="en-US" smtClean="0"/>
              <a:t>      </a:t>
            </a:r>
            <a:r>
              <a:rPr lang="en-US" altLang="zh-TW" smtClean="0"/>
              <a:t>(D)</a:t>
            </a:r>
            <a:r>
              <a:rPr lang="zh-TW" altLang="en-US" smtClean="0"/>
              <a:t>保溫瓶可儲存熱水，也可用來儲存碎冰</a:t>
            </a:r>
          </a:p>
          <a:p>
            <a:pPr>
              <a:buFont typeface="Arial" charset="0"/>
              <a:buNone/>
            </a:pPr>
            <a:r>
              <a:rPr lang="zh-TW" altLang="en-US" smtClean="0"/>
              <a:t>提示</a:t>
            </a:r>
            <a:r>
              <a:rPr lang="en-US" altLang="zh-TW" smtClean="0"/>
              <a:t>:</a:t>
            </a:r>
            <a:r>
              <a:rPr lang="zh-TW" altLang="en-US" smtClean="0"/>
              <a:t>熱量傳遞的方式有三種</a:t>
            </a:r>
            <a:r>
              <a:rPr lang="en-US" altLang="zh-TW" smtClean="0"/>
              <a:t>:</a:t>
            </a:r>
          </a:p>
          <a:p>
            <a:pPr>
              <a:buFont typeface="Arial" charset="0"/>
              <a:buNone/>
            </a:pPr>
            <a:r>
              <a:rPr lang="zh-TW" altLang="en-US" smtClean="0"/>
              <a:t>           </a:t>
            </a:r>
            <a:r>
              <a:rPr lang="en-US" altLang="zh-TW" smtClean="0"/>
              <a:t>(1)</a:t>
            </a:r>
            <a:r>
              <a:rPr lang="zh-TW" altLang="en-US" smtClean="0"/>
              <a:t>傳導</a:t>
            </a:r>
            <a:r>
              <a:rPr lang="en-US" altLang="zh-TW" smtClean="0"/>
              <a:t>:</a:t>
            </a:r>
            <a:r>
              <a:rPr lang="zh-TW" altLang="en-US" smtClean="0"/>
              <a:t>為固體的主要傳熱方式</a:t>
            </a:r>
            <a:endParaRPr lang="en-US" altLang="zh-TW" smtClean="0"/>
          </a:p>
          <a:p>
            <a:pPr>
              <a:buFont typeface="Arial" charset="0"/>
              <a:buNone/>
            </a:pPr>
            <a:r>
              <a:rPr lang="zh-TW" altLang="en-US" smtClean="0"/>
              <a:t>           </a:t>
            </a:r>
            <a:r>
              <a:rPr lang="en-US" altLang="zh-TW" smtClean="0"/>
              <a:t>(2)</a:t>
            </a:r>
            <a:r>
              <a:rPr lang="zh-TW" altLang="en-US" smtClean="0"/>
              <a:t>對流</a:t>
            </a:r>
            <a:r>
              <a:rPr lang="en-US" altLang="zh-TW" smtClean="0"/>
              <a:t>:</a:t>
            </a:r>
            <a:r>
              <a:rPr lang="zh-TW" altLang="en-US" smtClean="0"/>
              <a:t>為液體及氣體的主要傳熱方式</a:t>
            </a:r>
            <a:endParaRPr lang="en-US" altLang="zh-TW" smtClean="0"/>
          </a:p>
          <a:p>
            <a:pPr>
              <a:buFont typeface="Arial" charset="0"/>
              <a:buNone/>
            </a:pPr>
            <a:r>
              <a:rPr lang="zh-TW" altLang="en-US" smtClean="0"/>
              <a:t>           </a:t>
            </a:r>
            <a:r>
              <a:rPr lang="en-US" altLang="zh-TW" smtClean="0"/>
              <a:t>(3)</a:t>
            </a:r>
            <a:r>
              <a:rPr lang="zh-TW" altLang="en-US" smtClean="0"/>
              <a:t>輻射</a:t>
            </a:r>
            <a:r>
              <a:rPr lang="en-US" altLang="zh-TW" smtClean="0"/>
              <a:t>:</a:t>
            </a:r>
            <a:r>
              <a:rPr lang="zh-TW" altLang="en-US" smtClean="0"/>
              <a:t>不需任何介質，而能將熱傳送</a:t>
            </a:r>
            <a:endParaRPr lang="en-US" altLang="zh-TW" smtClean="0"/>
          </a:p>
          <a:p>
            <a:pPr>
              <a:buFont typeface="Arial" charset="0"/>
              <a:buNone/>
            </a:pPr>
            <a:r>
              <a:rPr lang="zh-TW" altLang="en-US" smtClean="0"/>
              <a:t>                 到別處的傳送方式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內容版面配置區 2"/>
          <p:cNvSpPr>
            <a:spLocks noGrp="1"/>
          </p:cNvSpPr>
          <p:nvPr>
            <p:ph idx="1"/>
          </p:nvPr>
        </p:nvSpPr>
        <p:spPr>
          <a:xfrm>
            <a:off x="468313" y="404813"/>
            <a:ext cx="8229600" cy="4525962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US" altLang="zh-TW" smtClean="0"/>
              <a:t>12.</a:t>
            </a:r>
            <a:r>
              <a:rPr lang="zh-TW" altLang="en-US" smtClean="0"/>
              <a:t>煮稀飯時容易燒焦，熱得稀飯也比水不易 </a:t>
            </a:r>
            <a:endParaRPr lang="en-US" altLang="zh-TW" smtClean="0"/>
          </a:p>
          <a:p>
            <a:pPr>
              <a:buFont typeface="Arial" charset="0"/>
              <a:buNone/>
            </a:pPr>
            <a:r>
              <a:rPr lang="zh-TW" altLang="en-US" smtClean="0"/>
              <a:t>      冷卻，主要是因為煮稀飯時，哪一種熱的</a:t>
            </a:r>
            <a:endParaRPr lang="en-US" altLang="zh-TW" smtClean="0"/>
          </a:p>
          <a:p>
            <a:pPr>
              <a:buFont typeface="Arial" charset="0"/>
              <a:buNone/>
            </a:pPr>
            <a:r>
              <a:rPr lang="zh-TW" altLang="en-US" smtClean="0"/>
              <a:t>      傳播特性比較差</a:t>
            </a:r>
            <a:r>
              <a:rPr lang="en-US" altLang="zh-TW" smtClean="0"/>
              <a:t>?</a:t>
            </a:r>
          </a:p>
          <a:p>
            <a:pPr>
              <a:buFont typeface="Arial" charset="0"/>
              <a:buNone/>
            </a:pPr>
            <a:r>
              <a:rPr lang="zh-TW" altLang="en-US" smtClean="0"/>
              <a:t>      </a:t>
            </a:r>
            <a:r>
              <a:rPr lang="en-US" altLang="zh-TW" smtClean="0"/>
              <a:t>(A)</a:t>
            </a:r>
            <a:r>
              <a:rPr lang="zh-TW" altLang="en-US" smtClean="0"/>
              <a:t>傳導</a:t>
            </a:r>
            <a:endParaRPr lang="en-US" altLang="zh-TW" smtClean="0"/>
          </a:p>
          <a:p>
            <a:pPr>
              <a:buFont typeface="Arial" charset="0"/>
              <a:buNone/>
            </a:pPr>
            <a:r>
              <a:rPr lang="zh-TW" altLang="en-US" smtClean="0"/>
              <a:t>      </a:t>
            </a:r>
            <a:r>
              <a:rPr lang="en-US" altLang="zh-TW" smtClean="0"/>
              <a:t>(B)</a:t>
            </a:r>
            <a:r>
              <a:rPr lang="zh-TW" altLang="en-US" smtClean="0"/>
              <a:t>對流</a:t>
            </a:r>
            <a:endParaRPr lang="en-US" altLang="zh-TW" smtClean="0"/>
          </a:p>
          <a:p>
            <a:pPr>
              <a:buFont typeface="Arial" charset="0"/>
              <a:buNone/>
            </a:pPr>
            <a:r>
              <a:rPr lang="zh-TW" altLang="en-US" smtClean="0"/>
              <a:t>      </a:t>
            </a:r>
            <a:r>
              <a:rPr lang="en-US" altLang="zh-TW" smtClean="0"/>
              <a:t>(C)</a:t>
            </a:r>
            <a:r>
              <a:rPr lang="zh-TW" altLang="en-US" smtClean="0"/>
              <a:t>輻射</a:t>
            </a:r>
            <a:endParaRPr lang="en-US" altLang="zh-TW" smtClean="0"/>
          </a:p>
          <a:p>
            <a:pPr>
              <a:buFont typeface="Arial" charset="0"/>
              <a:buNone/>
            </a:pPr>
            <a:r>
              <a:rPr lang="zh-TW" altLang="en-US" smtClean="0"/>
              <a:t>      </a:t>
            </a:r>
            <a:r>
              <a:rPr lang="en-US" altLang="zh-TW" smtClean="0"/>
              <a:t>(D)</a:t>
            </a:r>
            <a:r>
              <a:rPr lang="zh-TW" altLang="en-US" smtClean="0"/>
              <a:t>以上皆非</a:t>
            </a:r>
            <a:endParaRPr lang="en-US" altLang="zh-TW" smtClean="0"/>
          </a:p>
          <a:p>
            <a:pPr>
              <a:buFont typeface="Arial" charset="0"/>
              <a:buNone/>
            </a:pPr>
            <a:endParaRPr lang="en-US" altLang="zh-TW" smtClean="0"/>
          </a:p>
          <a:p>
            <a:pPr>
              <a:buFont typeface="Arial" charset="0"/>
              <a:buNone/>
            </a:pPr>
            <a:endParaRPr lang="en-US" altLang="zh-TW" smtClean="0"/>
          </a:p>
          <a:p>
            <a:pPr>
              <a:buFont typeface="Arial" charset="0"/>
              <a:buNone/>
            </a:pPr>
            <a:endParaRPr lang="en-US" altLang="zh-TW" smtClean="0"/>
          </a:p>
          <a:p>
            <a:pPr>
              <a:buFont typeface="Arial" charset="0"/>
              <a:buNone/>
            </a:pPr>
            <a:endParaRPr lang="en-US" altLang="zh-TW" smtClean="0"/>
          </a:p>
          <a:p>
            <a:pPr>
              <a:buFont typeface="Arial" charset="0"/>
              <a:buNone/>
            </a:pPr>
            <a:endParaRPr lang="zh-TW" altLang="en-US" smtClean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內容版面配置區 2"/>
          <p:cNvSpPr>
            <a:spLocks noGrp="1"/>
          </p:cNvSpPr>
          <p:nvPr>
            <p:ph idx="1"/>
          </p:nvPr>
        </p:nvSpPr>
        <p:spPr>
          <a:xfrm>
            <a:off x="457200" y="333375"/>
            <a:ext cx="8229600" cy="5792788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US" altLang="zh-TW" smtClean="0"/>
              <a:t>12.</a:t>
            </a:r>
            <a:r>
              <a:rPr lang="zh-TW" altLang="en-US" smtClean="0"/>
              <a:t>煮稀飯時容易燒焦，熱得稀飯也比水不易 </a:t>
            </a:r>
            <a:endParaRPr lang="en-US" altLang="zh-TW" smtClean="0"/>
          </a:p>
          <a:p>
            <a:pPr>
              <a:buFont typeface="Arial" charset="0"/>
              <a:buNone/>
            </a:pPr>
            <a:r>
              <a:rPr lang="zh-TW" altLang="en-US" smtClean="0"/>
              <a:t>      冷卻，主要是因為煮稀飯時，哪一種熱的  </a:t>
            </a:r>
            <a:endParaRPr lang="en-US" altLang="zh-TW" smtClean="0"/>
          </a:p>
          <a:p>
            <a:pPr>
              <a:buFont typeface="Arial" charset="0"/>
              <a:buNone/>
            </a:pPr>
            <a:r>
              <a:rPr lang="zh-TW" altLang="en-US" smtClean="0"/>
              <a:t>      傳播特性比較差</a:t>
            </a:r>
            <a:r>
              <a:rPr lang="en-US" altLang="zh-TW" smtClean="0"/>
              <a:t>?</a:t>
            </a:r>
          </a:p>
          <a:p>
            <a:pPr>
              <a:buFont typeface="Arial" charset="0"/>
              <a:buNone/>
            </a:pPr>
            <a:r>
              <a:rPr lang="zh-TW" altLang="en-US" smtClean="0"/>
              <a:t>      </a:t>
            </a:r>
            <a:r>
              <a:rPr lang="en-US" altLang="zh-TW" smtClean="0"/>
              <a:t>(A)</a:t>
            </a:r>
            <a:r>
              <a:rPr lang="zh-TW" altLang="en-US" smtClean="0"/>
              <a:t>傳導</a:t>
            </a:r>
            <a:endParaRPr lang="en-US" altLang="zh-TW" smtClean="0"/>
          </a:p>
          <a:p>
            <a:pPr>
              <a:buFont typeface="Arial" charset="0"/>
              <a:buNone/>
            </a:pPr>
            <a:r>
              <a:rPr lang="zh-TW" altLang="en-US" smtClean="0"/>
              <a:t>      </a:t>
            </a:r>
            <a:r>
              <a:rPr lang="en-US" altLang="zh-TW" smtClean="0"/>
              <a:t>(B)</a:t>
            </a:r>
            <a:r>
              <a:rPr lang="zh-TW" altLang="en-US" smtClean="0"/>
              <a:t>對流</a:t>
            </a:r>
            <a:endParaRPr lang="en-US" altLang="zh-TW" smtClean="0"/>
          </a:p>
          <a:p>
            <a:pPr>
              <a:buFont typeface="Arial" charset="0"/>
              <a:buNone/>
            </a:pPr>
            <a:r>
              <a:rPr lang="zh-TW" altLang="en-US" smtClean="0"/>
              <a:t>      </a:t>
            </a:r>
            <a:r>
              <a:rPr lang="en-US" altLang="zh-TW" smtClean="0"/>
              <a:t>(C)</a:t>
            </a:r>
            <a:r>
              <a:rPr lang="zh-TW" altLang="en-US" smtClean="0"/>
              <a:t>輻射</a:t>
            </a:r>
            <a:endParaRPr lang="en-US" altLang="zh-TW" smtClean="0"/>
          </a:p>
          <a:p>
            <a:pPr>
              <a:buFont typeface="Arial" charset="0"/>
              <a:buNone/>
            </a:pPr>
            <a:r>
              <a:rPr lang="zh-TW" altLang="en-US" smtClean="0"/>
              <a:t>      </a:t>
            </a:r>
            <a:r>
              <a:rPr lang="en-US" altLang="zh-TW" smtClean="0"/>
              <a:t>(D)</a:t>
            </a:r>
            <a:r>
              <a:rPr lang="zh-TW" altLang="en-US" smtClean="0"/>
              <a:t>以上皆非</a:t>
            </a:r>
            <a:endParaRPr lang="en-US" altLang="zh-TW" smtClean="0"/>
          </a:p>
          <a:p>
            <a:pPr>
              <a:buFont typeface="Arial" charset="0"/>
              <a:buNone/>
            </a:pPr>
            <a:endParaRPr lang="en-US" altLang="zh-TW" smtClean="0"/>
          </a:p>
          <a:p>
            <a:pPr>
              <a:buFont typeface="Arial" charset="0"/>
              <a:buNone/>
            </a:pPr>
            <a:r>
              <a:rPr lang="zh-TW" altLang="en-US" smtClean="0"/>
              <a:t>提示</a:t>
            </a:r>
            <a:r>
              <a:rPr lang="en-US" altLang="zh-TW" smtClean="0"/>
              <a:t>:</a:t>
            </a:r>
            <a:r>
              <a:rPr lang="zh-TW" altLang="en-US" smtClean="0"/>
              <a:t>稀飯流動性差</a:t>
            </a:r>
            <a:endParaRPr lang="en-US" altLang="zh-TW" smtClean="0"/>
          </a:p>
          <a:p>
            <a:pPr>
              <a:buFont typeface="Arial" charset="0"/>
              <a:buNone/>
            </a:pPr>
            <a:endParaRPr lang="zh-TW" altLang="en-US" smtClean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內容版面配置區 2"/>
          <p:cNvSpPr>
            <a:spLocks noGrp="1"/>
          </p:cNvSpPr>
          <p:nvPr>
            <p:ph idx="1"/>
          </p:nvPr>
        </p:nvSpPr>
        <p:spPr>
          <a:xfrm>
            <a:off x="457200" y="260350"/>
            <a:ext cx="8229600" cy="5865813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US" altLang="zh-TW" smtClean="0"/>
              <a:t>13.200</a:t>
            </a:r>
            <a:r>
              <a:rPr lang="zh-TW" altLang="en-US" smtClean="0"/>
              <a:t>公克，</a:t>
            </a:r>
            <a:r>
              <a:rPr lang="en-US" altLang="zh-TW" smtClean="0"/>
              <a:t>20</a:t>
            </a:r>
            <a:r>
              <a:rPr lang="zh-TW" altLang="zh-TW" smtClean="0"/>
              <a:t>℃</a:t>
            </a:r>
            <a:r>
              <a:rPr lang="zh-TW" altLang="en-US" smtClean="0"/>
              <a:t>的水與</a:t>
            </a:r>
            <a:r>
              <a:rPr lang="en-US" altLang="zh-TW" smtClean="0"/>
              <a:t>300</a:t>
            </a:r>
            <a:r>
              <a:rPr lang="zh-TW" altLang="en-US" smtClean="0"/>
              <a:t>公克，</a:t>
            </a:r>
            <a:r>
              <a:rPr lang="en-US" altLang="zh-TW" smtClean="0"/>
              <a:t>80</a:t>
            </a:r>
            <a:r>
              <a:rPr lang="zh-TW" altLang="zh-TW" smtClean="0"/>
              <a:t> ℃</a:t>
            </a:r>
            <a:r>
              <a:rPr lang="zh-TW" altLang="en-US" smtClean="0"/>
              <a:t>的水混合後的平衡溫度為</a:t>
            </a:r>
            <a:r>
              <a:rPr lang="en-US" altLang="zh-TW" smtClean="0"/>
              <a:t>?(</a:t>
            </a:r>
            <a:r>
              <a:rPr lang="zh-TW" altLang="en-US" smtClean="0"/>
              <a:t>若不考慮熱量散失</a:t>
            </a:r>
            <a:r>
              <a:rPr lang="en-US" altLang="zh-TW" smtClean="0"/>
              <a:t>)</a:t>
            </a:r>
          </a:p>
          <a:p>
            <a:pPr>
              <a:buFont typeface="Arial" charset="0"/>
              <a:buNone/>
            </a:pPr>
            <a:r>
              <a:rPr lang="zh-TW" altLang="en-US" smtClean="0"/>
              <a:t>    </a:t>
            </a:r>
            <a:r>
              <a:rPr lang="en-US" altLang="zh-TW" smtClean="0"/>
              <a:t>(A)36</a:t>
            </a:r>
            <a:r>
              <a:rPr lang="zh-TW" altLang="zh-TW" smtClean="0"/>
              <a:t> ℃</a:t>
            </a:r>
            <a:r>
              <a:rPr lang="en-US" altLang="zh-TW" smtClean="0"/>
              <a:t> (B)46</a:t>
            </a:r>
            <a:r>
              <a:rPr lang="zh-TW" altLang="zh-TW" smtClean="0"/>
              <a:t> ℃</a:t>
            </a:r>
            <a:r>
              <a:rPr lang="en-US" altLang="zh-TW" smtClean="0"/>
              <a:t> (C)56</a:t>
            </a:r>
            <a:r>
              <a:rPr lang="zh-TW" altLang="zh-TW" smtClean="0"/>
              <a:t> ℃</a:t>
            </a:r>
            <a:r>
              <a:rPr lang="en-US" altLang="zh-TW" smtClean="0"/>
              <a:t> (D)66</a:t>
            </a:r>
            <a:r>
              <a:rPr lang="zh-TW" altLang="zh-TW" smtClean="0"/>
              <a:t> ℃</a:t>
            </a:r>
            <a:endParaRPr lang="zh-TW" altLang="en-US" smtClean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內容版面配置區 2"/>
          <p:cNvSpPr>
            <a:spLocks noGrp="1"/>
          </p:cNvSpPr>
          <p:nvPr>
            <p:ph idx="1"/>
          </p:nvPr>
        </p:nvSpPr>
        <p:spPr>
          <a:xfrm>
            <a:off x="457200" y="333375"/>
            <a:ext cx="8229600" cy="5792788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US" altLang="zh-TW" smtClean="0"/>
              <a:t>13.200</a:t>
            </a:r>
            <a:r>
              <a:rPr lang="zh-TW" altLang="en-US" smtClean="0"/>
              <a:t>公克，</a:t>
            </a:r>
            <a:r>
              <a:rPr lang="en-US" altLang="zh-TW" smtClean="0"/>
              <a:t>20</a:t>
            </a:r>
            <a:r>
              <a:rPr lang="zh-TW" altLang="zh-TW" smtClean="0"/>
              <a:t>℃</a:t>
            </a:r>
            <a:r>
              <a:rPr lang="zh-TW" altLang="en-US" smtClean="0"/>
              <a:t>的水與</a:t>
            </a:r>
            <a:r>
              <a:rPr lang="en-US" altLang="zh-TW" smtClean="0"/>
              <a:t>300</a:t>
            </a:r>
            <a:r>
              <a:rPr lang="zh-TW" altLang="en-US" smtClean="0"/>
              <a:t>公克，</a:t>
            </a:r>
            <a:r>
              <a:rPr lang="en-US" altLang="zh-TW" smtClean="0"/>
              <a:t>80</a:t>
            </a:r>
            <a:r>
              <a:rPr lang="zh-TW" altLang="zh-TW" smtClean="0"/>
              <a:t> ℃</a:t>
            </a:r>
            <a:r>
              <a:rPr lang="zh-TW" altLang="en-US" smtClean="0"/>
              <a:t>的水混合後的平衡溫度為</a:t>
            </a:r>
            <a:r>
              <a:rPr lang="en-US" altLang="zh-TW" smtClean="0"/>
              <a:t>?(</a:t>
            </a:r>
            <a:r>
              <a:rPr lang="zh-TW" altLang="en-US" smtClean="0"/>
              <a:t>若不考慮熱量散失</a:t>
            </a:r>
            <a:r>
              <a:rPr lang="en-US" altLang="zh-TW" smtClean="0"/>
              <a:t>)</a:t>
            </a:r>
          </a:p>
          <a:p>
            <a:pPr>
              <a:buFont typeface="Arial" charset="0"/>
              <a:buNone/>
            </a:pPr>
            <a:r>
              <a:rPr lang="en-US" altLang="zh-TW" smtClean="0"/>
              <a:t>    (A)30</a:t>
            </a:r>
            <a:r>
              <a:rPr lang="zh-TW" altLang="zh-TW" smtClean="0"/>
              <a:t> ℃</a:t>
            </a:r>
            <a:r>
              <a:rPr lang="en-US" altLang="zh-TW" smtClean="0"/>
              <a:t> (B)40</a:t>
            </a:r>
            <a:r>
              <a:rPr lang="zh-TW" altLang="zh-TW" smtClean="0"/>
              <a:t> ℃</a:t>
            </a:r>
            <a:r>
              <a:rPr lang="en-US" altLang="zh-TW" smtClean="0"/>
              <a:t> (C)50</a:t>
            </a:r>
            <a:r>
              <a:rPr lang="zh-TW" altLang="zh-TW" smtClean="0"/>
              <a:t> ℃</a:t>
            </a:r>
            <a:r>
              <a:rPr lang="en-US" altLang="zh-TW" smtClean="0"/>
              <a:t> (D)60</a:t>
            </a:r>
            <a:r>
              <a:rPr lang="zh-TW" altLang="zh-TW" smtClean="0"/>
              <a:t> ℃</a:t>
            </a:r>
            <a:endParaRPr lang="en-US" altLang="zh-TW" smtClean="0"/>
          </a:p>
          <a:p>
            <a:pPr>
              <a:buFont typeface="Arial" charset="0"/>
              <a:buNone/>
            </a:pPr>
            <a:endParaRPr lang="en-US" altLang="zh-TW" smtClean="0"/>
          </a:p>
          <a:p>
            <a:pPr>
              <a:buFont typeface="Arial" charset="0"/>
              <a:buNone/>
            </a:pPr>
            <a:r>
              <a:rPr lang="zh-TW" altLang="en-US" smtClean="0"/>
              <a:t>提示</a:t>
            </a:r>
            <a:r>
              <a:rPr lang="en-US" altLang="zh-TW" smtClean="0"/>
              <a:t>:</a:t>
            </a:r>
            <a:r>
              <a:rPr lang="zh-TW" altLang="en-US" smtClean="0"/>
              <a:t>設平衡溫度為</a:t>
            </a:r>
            <a:r>
              <a:rPr lang="en-US" altLang="zh-TW" smtClean="0"/>
              <a:t>T</a:t>
            </a:r>
            <a:r>
              <a:rPr lang="zh-TW" altLang="zh-TW" smtClean="0"/>
              <a:t> ℃</a:t>
            </a:r>
            <a:endParaRPr lang="en-US" altLang="zh-TW" smtClean="0"/>
          </a:p>
          <a:p>
            <a:pPr>
              <a:buFont typeface="Arial" charset="0"/>
              <a:buNone/>
            </a:pPr>
            <a:r>
              <a:rPr lang="en-US" altLang="zh-TW" smtClean="0"/>
              <a:t>                 H</a:t>
            </a:r>
            <a:r>
              <a:rPr lang="zh-TW" altLang="en-US" baseline="-25000" smtClean="0"/>
              <a:t>吸熱</a:t>
            </a:r>
            <a:r>
              <a:rPr lang="en-US" altLang="zh-TW" smtClean="0"/>
              <a:t>=H</a:t>
            </a:r>
            <a:r>
              <a:rPr lang="zh-TW" altLang="en-US" baseline="-25000" smtClean="0"/>
              <a:t>放熱</a:t>
            </a:r>
            <a:endParaRPr lang="en-US" altLang="zh-TW" smtClean="0"/>
          </a:p>
          <a:p>
            <a:pPr>
              <a:buFont typeface="Arial" charset="0"/>
              <a:buNone/>
            </a:pPr>
            <a:r>
              <a:rPr lang="zh-TW" altLang="en-US" smtClean="0"/>
              <a:t>               </a:t>
            </a:r>
            <a:r>
              <a:rPr lang="en-US" altLang="zh-TW" smtClean="0"/>
              <a:t>mxSxt=mxSxt</a:t>
            </a:r>
          </a:p>
          <a:p>
            <a:pPr>
              <a:buFont typeface="Arial" charset="0"/>
              <a:buNone/>
            </a:pPr>
            <a:r>
              <a:rPr lang="en-US" altLang="zh-TW" smtClean="0"/>
              <a:t>  200x1x(T-20)=300x1x(80-T)</a:t>
            </a:r>
            <a:endParaRPr lang="zh-TW" altLang="en-US" smtClean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內容版面配置區 2"/>
          <p:cNvSpPr>
            <a:spLocks noGrp="1"/>
          </p:cNvSpPr>
          <p:nvPr>
            <p:ph idx="1"/>
          </p:nvPr>
        </p:nvSpPr>
        <p:spPr>
          <a:xfrm>
            <a:off x="457200" y="549275"/>
            <a:ext cx="8229600" cy="5576888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US" altLang="zh-TW" smtClean="0"/>
              <a:t>14.</a:t>
            </a:r>
            <a:r>
              <a:rPr lang="zh-TW" altLang="en-US" smtClean="0"/>
              <a:t>持續用酒精燈加熱</a:t>
            </a:r>
            <a:r>
              <a:rPr lang="en-US" altLang="zh-TW" smtClean="0"/>
              <a:t>120</a:t>
            </a:r>
            <a:r>
              <a:rPr lang="zh-TW" altLang="zh-TW" smtClean="0"/>
              <a:t> ℃</a:t>
            </a:r>
            <a:r>
              <a:rPr lang="zh-TW" altLang="en-US" smtClean="0"/>
              <a:t>的熱油，油上放 </a:t>
            </a:r>
            <a:endParaRPr lang="en-US" altLang="zh-TW" smtClean="0"/>
          </a:p>
          <a:p>
            <a:pPr>
              <a:buFont typeface="Arial" charset="0"/>
              <a:buNone/>
            </a:pPr>
            <a:r>
              <a:rPr lang="en-US" altLang="zh-TW" smtClean="0"/>
              <a:t>      </a:t>
            </a:r>
            <a:r>
              <a:rPr lang="zh-TW" altLang="en-US" smtClean="0"/>
              <a:t>置鋼杯，鋼杯內裝有水，問最後達到熱平 </a:t>
            </a:r>
            <a:endParaRPr lang="en-US" altLang="zh-TW" smtClean="0"/>
          </a:p>
          <a:p>
            <a:pPr>
              <a:buFont typeface="Arial" charset="0"/>
              <a:buNone/>
            </a:pPr>
            <a:r>
              <a:rPr lang="en-US" altLang="zh-TW" smtClean="0"/>
              <a:t>      </a:t>
            </a:r>
            <a:r>
              <a:rPr lang="zh-TW" altLang="en-US" smtClean="0"/>
              <a:t>衡的水溫為何</a:t>
            </a:r>
            <a:r>
              <a:rPr lang="en-US" altLang="zh-TW" smtClean="0"/>
              <a:t>?</a:t>
            </a:r>
          </a:p>
          <a:p>
            <a:pPr>
              <a:buFont typeface="Arial" charset="0"/>
              <a:buNone/>
            </a:pPr>
            <a:r>
              <a:rPr lang="en-US" altLang="zh-TW" smtClean="0"/>
              <a:t>       (A)130</a:t>
            </a:r>
            <a:r>
              <a:rPr lang="zh-TW" altLang="zh-TW" smtClean="0"/>
              <a:t> ℃</a:t>
            </a:r>
            <a:endParaRPr lang="en-US" altLang="zh-TW" smtClean="0"/>
          </a:p>
          <a:p>
            <a:pPr>
              <a:buFont typeface="Arial" charset="0"/>
              <a:buNone/>
            </a:pPr>
            <a:r>
              <a:rPr lang="en-US" altLang="zh-TW" smtClean="0"/>
              <a:t>       (B)120</a:t>
            </a:r>
            <a:r>
              <a:rPr lang="zh-TW" altLang="zh-TW" smtClean="0"/>
              <a:t> ℃</a:t>
            </a:r>
            <a:endParaRPr lang="en-US" altLang="zh-TW" smtClean="0"/>
          </a:p>
          <a:p>
            <a:pPr>
              <a:buFont typeface="Arial" charset="0"/>
              <a:buNone/>
            </a:pPr>
            <a:r>
              <a:rPr lang="en-US" altLang="zh-TW" smtClean="0"/>
              <a:t>       (C)110</a:t>
            </a:r>
            <a:r>
              <a:rPr lang="zh-TW" altLang="zh-TW" smtClean="0"/>
              <a:t> ℃</a:t>
            </a:r>
            <a:endParaRPr lang="en-US" altLang="zh-TW" smtClean="0"/>
          </a:p>
          <a:p>
            <a:pPr>
              <a:buFont typeface="Arial" charset="0"/>
              <a:buNone/>
            </a:pPr>
            <a:r>
              <a:rPr lang="en-US" altLang="zh-TW" smtClean="0"/>
              <a:t>       (D)100</a:t>
            </a:r>
            <a:r>
              <a:rPr lang="zh-TW" altLang="zh-TW" smtClean="0"/>
              <a:t> ℃</a:t>
            </a:r>
            <a:endParaRPr lang="zh-TW" altLang="en-US" smtClean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內容版面配置區 2"/>
          <p:cNvSpPr>
            <a:spLocks noGrp="1"/>
          </p:cNvSpPr>
          <p:nvPr>
            <p:ph idx="1"/>
          </p:nvPr>
        </p:nvSpPr>
        <p:spPr>
          <a:xfrm>
            <a:off x="468313" y="260350"/>
            <a:ext cx="8229600" cy="5976938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US" altLang="zh-TW" smtClean="0"/>
              <a:t>14.</a:t>
            </a:r>
            <a:r>
              <a:rPr lang="zh-TW" altLang="en-US" smtClean="0"/>
              <a:t>持續用酒精燈加熱</a:t>
            </a:r>
            <a:r>
              <a:rPr lang="en-US" altLang="zh-TW" smtClean="0"/>
              <a:t>120</a:t>
            </a:r>
            <a:r>
              <a:rPr lang="zh-TW" altLang="zh-TW" smtClean="0"/>
              <a:t> ℃</a:t>
            </a:r>
            <a:r>
              <a:rPr lang="zh-TW" altLang="en-US" smtClean="0"/>
              <a:t>的熱油，油上放 </a:t>
            </a:r>
            <a:endParaRPr lang="en-US" altLang="zh-TW" smtClean="0"/>
          </a:p>
          <a:p>
            <a:pPr>
              <a:buFont typeface="Arial" charset="0"/>
              <a:buNone/>
            </a:pPr>
            <a:r>
              <a:rPr lang="en-US" altLang="zh-TW" smtClean="0"/>
              <a:t>      </a:t>
            </a:r>
            <a:r>
              <a:rPr lang="zh-TW" altLang="en-US" smtClean="0"/>
              <a:t>置鋼杯，鋼杯內裝有水，問最後達到熱平 </a:t>
            </a:r>
            <a:endParaRPr lang="en-US" altLang="zh-TW" smtClean="0"/>
          </a:p>
          <a:p>
            <a:pPr>
              <a:buFont typeface="Arial" charset="0"/>
              <a:buNone/>
            </a:pPr>
            <a:r>
              <a:rPr lang="en-US" altLang="zh-TW" smtClean="0"/>
              <a:t>      </a:t>
            </a:r>
            <a:r>
              <a:rPr lang="zh-TW" altLang="en-US" smtClean="0"/>
              <a:t>衡的水溫為何</a:t>
            </a:r>
            <a:r>
              <a:rPr lang="en-US" altLang="zh-TW" smtClean="0"/>
              <a:t>?</a:t>
            </a:r>
          </a:p>
          <a:p>
            <a:pPr>
              <a:buFont typeface="Arial" charset="0"/>
              <a:buNone/>
            </a:pPr>
            <a:r>
              <a:rPr lang="en-US" altLang="zh-TW" smtClean="0"/>
              <a:t>      (A)130</a:t>
            </a:r>
            <a:r>
              <a:rPr lang="zh-TW" altLang="zh-TW" smtClean="0"/>
              <a:t> ℃</a:t>
            </a:r>
            <a:endParaRPr lang="en-US" altLang="zh-TW" smtClean="0"/>
          </a:p>
          <a:p>
            <a:pPr>
              <a:buFont typeface="Arial" charset="0"/>
              <a:buNone/>
            </a:pPr>
            <a:r>
              <a:rPr lang="en-US" altLang="zh-TW" smtClean="0"/>
              <a:t>      (B)120</a:t>
            </a:r>
            <a:r>
              <a:rPr lang="zh-TW" altLang="zh-TW" smtClean="0"/>
              <a:t> ℃</a:t>
            </a:r>
            <a:endParaRPr lang="en-US" altLang="zh-TW" smtClean="0"/>
          </a:p>
          <a:p>
            <a:pPr>
              <a:buFont typeface="Arial" charset="0"/>
              <a:buNone/>
            </a:pPr>
            <a:r>
              <a:rPr lang="en-US" altLang="zh-TW" smtClean="0"/>
              <a:t>      (C)110</a:t>
            </a:r>
            <a:r>
              <a:rPr lang="zh-TW" altLang="zh-TW" smtClean="0"/>
              <a:t> ℃</a:t>
            </a:r>
            <a:endParaRPr lang="en-US" altLang="zh-TW" smtClean="0"/>
          </a:p>
          <a:p>
            <a:pPr>
              <a:buFont typeface="Arial" charset="0"/>
              <a:buNone/>
            </a:pPr>
            <a:r>
              <a:rPr lang="en-US" altLang="zh-TW" smtClean="0"/>
              <a:t>      (D)100</a:t>
            </a:r>
            <a:r>
              <a:rPr lang="zh-TW" altLang="zh-TW" smtClean="0"/>
              <a:t> ℃</a:t>
            </a:r>
            <a:endParaRPr lang="en-US" altLang="zh-TW" smtClean="0"/>
          </a:p>
          <a:p>
            <a:pPr>
              <a:buFont typeface="Arial" charset="0"/>
              <a:buNone/>
            </a:pPr>
            <a:endParaRPr lang="zh-TW" altLang="en-US" smtClean="0"/>
          </a:p>
          <a:p>
            <a:pPr>
              <a:buFont typeface="Arial" charset="0"/>
              <a:buNone/>
            </a:pPr>
            <a:r>
              <a:rPr lang="zh-TW" altLang="en-US" smtClean="0"/>
              <a:t>提示</a:t>
            </a:r>
            <a:r>
              <a:rPr lang="en-US" altLang="zh-TW" smtClean="0"/>
              <a:t>:</a:t>
            </a:r>
            <a:r>
              <a:rPr lang="zh-TW" altLang="en-US" smtClean="0"/>
              <a:t>水的沸點為</a:t>
            </a:r>
            <a:r>
              <a:rPr lang="en-US" altLang="zh-TW" smtClean="0"/>
              <a:t>100</a:t>
            </a:r>
            <a:r>
              <a:rPr lang="zh-TW" altLang="zh-TW" smtClean="0"/>
              <a:t> ℃</a:t>
            </a:r>
            <a:r>
              <a:rPr lang="zh-TW" altLang="en-US" smtClean="0"/>
              <a:t>，水超過</a:t>
            </a:r>
            <a:r>
              <a:rPr lang="en-US" altLang="zh-TW" smtClean="0"/>
              <a:t>100</a:t>
            </a:r>
            <a:r>
              <a:rPr lang="zh-TW" altLang="zh-TW" smtClean="0"/>
              <a:t> ℃</a:t>
            </a:r>
            <a:r>
              <a:rPr lang="zh-TW" altLang="en-US" smtClean="0"/>
              <a:t>就汽化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68313" y="260350"/>
            <a:ext cx="8229600" cy="4525963"/>
          </a:xfrm>
        </p:spPr>
        <p:txBody>
          <a:bodyPr rtlCol="0">
            <a:normAutofit fontScale="85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TW" dirty="0" smtClean="0"/>
              <a:t>15.</a:t>
            </a:r>
            <a:r>
              <a:rPr lang="zh-TW" altLang="en-US" dirty="0" smtClean="0"/>
              <a:t>比較在洗三溫暖時，處於</a:t>
            </a:r>
            <a:r>
              <a:rPr lang="en-US" altLang="zh-TW" dirty="0" smtClean="0"/>
              <a:t>80</a:t>
            </a:r>
            <a:r>
              <a:rPr lang="zh-TW" altLang="zh-TW" dirty="0" smtClean="0"/>
              <a:t> ℃</a:t>
            </a:r>
            <a:r>
              <a:rPr lang="zh-TW" altLang="en-US" dirty="0" smtClean="0"/>
              <a:t>的水蒸氣裡，與泡 </a:t>
            </a:r>
            <a:endParaRPr lang="en-US" altLang="zh-TW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zh-TW" altLang="en-US" dirty="0" smtClean="0"/>
              <a:t>     在</a:t>
            </a:r>
            <a:r>
              <a:rPr lang="en-US" altLang="zh-TW" dirty="0" smtClean="0"/>
              <a:t>70</a:t>
            </a:r>
            <a:r>
              <a:rPr lang="zh-TW" altLang="zh-TW" dirty="0" smtClean="0"/>
              <a:t> ℃</a:t>
            </a:r>
            <a:r>
              <a:rPr lang="zh-TW" altLang="en-US" dirty="0" smtClean="0"/>
              <a:t>的溫水中，在相同時間內何者燙傷較為嚴重</a:t>
            </a:r>
            <a:r>
              <a:rPr lang="en-US" altLang="zh-TW" dirty="0" smtClean="0"/>
              <a:t>?</a:t>
            </a:r>
            <a:r>
              <a:rPr lang="zh-TW" altLang="en-US" dirty="0" smtClean="0"/>
              <a:t> </a:t>
            </a:r>
            <a:endParaRPr lang="en-US" altLang="zh-TW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zh-TW" altLang="en-US" dirty="0" smtClean="0"/>
              <a:t>     為什麼</a:t>
            </a:r>
            <a:r>
              <a:rPr lang="en-US" altLang="zh-TW" dirty="0" smtClean="0"/>
              <a:t>?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TW" dirty="0" smtClean="0"/>
              <a:t>(A)</a:t>
            </a:r>
            <a:r>
              <a:rPr lang="zh-TW" altLang="en-US" dirty="0" smtClean="0"/>
              <a:t>在</a:t>
            </a:r>
            <a:r>
              <a:rPr lang="en-US" altLang="zh-TW" dirty="0" smtClean="0"/>
              <a:t>80</a:t>
            </a:r>
            <a:r>
              <a:rPr lang="zh-TW" altLang="zh-TW" dirty="0" smtClean="0"/>
              <a:t> ℃</a:t>
            </a:r>
            <a:r>
              <a:rPr lang="zh-TW" altLang="en-US" dirty="0" smtClean="0"/>
              <a:t>蒸氣室中，因為</a:t>
            </a:r>
            <a:r>
              <a:rPr lang="en-US" altLang="zh-TW" dirty="0" smtClean="0"/>
              <a:t>80</a:t>
            </a:r>
            <a:r>
              <a:rPr lang="zh-TW" altLang="zh-TW" dirty="0" smtClean="0"/>
              <a:t> ℃</a:t>
            </a:r>
            <a:r>
              <a:rPr lang="zh-TW" altLang="en-US" dirty="0" smtClean="0"/>
              <a:t>水蒸氣溫度大於</a:t>
            </a:r>
            <a:r>
              <a:rPr lang="en-US" altLang="zh-TW" dirty="0" smtClean="0"/>
              <a:t>70</a:t>
            </a:r>
            <a:r>
              <a:rPr lang="zh-TW" altLang="zh-TW" dirty="0" smtClean="0"/>
              <a:t> ℃</a:t>
            </a:r>
            <a:r>
              <a:rPr lang="zh-TW" altLang="en-US" dirty="0" smtClean="0"/>
              <a:t> </a:t>
            </a:r>
            <a:endParaRPr lang="en-US" altLang="zh-TW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TW" dirty="0" smtClean="0"/>
              <a:t>      </a:t>
            </a:r>
            <a:r>
              <a:rPr lang="zh-TW" altLang="en-US" dirty="0" smtClean="0"/>
              <a:t>溫水</a:t>
            </a:r>
            <a:endParaRPr lang="en-US" altLang="zh-TW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TW" dirty="0" smtClean="0"/>
              <a:t>(B)</a:t>
            </a:r>
            <a:r>
              <a:rPr lang="zh-TW" altLang="en-US" dirty="0" smtClean="0"/>
              <a:t>在</a:t>
            </a:r>
            <a:r>
              <a:rPr lang="en-US" altLang="zh-TW" dirty="0" smtClean="0"/>
              <a:t>80</a:t>
            </a:r>
            <a:r>
              <a:rPr lang="zh-TW" altLang="zh-TW" dirty="0" smtClean="0"/>
              <a:t> ℃</a:t>
            </a:r>
            <a:r>
              <a:rPr lang="zh-TW" altLang="en-US" dirty="0" smtClean="0"/>
              <a:t>蒸氣室中，因為</a:t>
            </a:r>
            <a:r>
              <a:rPr lang="en-US" altLang="zh-TW" dirty="0" smtClean="0"/>
              <a:t>80</a:t>
            </a:r>
            <a:r>
              <a:rPr lang="zh-TW" altLang="zh-TW" dirty="0" smtClean="0"/>
              <a:t> ℃</a:t>
            </a:r>
            <a:r>
              <a:rPr lang="zh-TW" altLang="en-US" dirty="0" smtClean="0"/>
              <a:t>水蒸氣熱含量大於</a:t>
            </a:r>
            <a:r>
              <a:rPr lang="en-US" altLang="zh-TW" dirty="0" smtClean="0"/>
              <a:t>70</a:t>
            </a:r>
            <a:r>
              <a:rPr lang="zh-TW" altLang="zh-TW" dirty="0" smtClean="0"/>
              <a:t> </a:t>
            </a:r>
            <a:r>
              <a:rPr lang="en-US" altLang="zh-TW" dirty="0" smtClean="0"/>
              <a:t> </a:t>
            </a:r>
            <a:r>
              <a:rPr lang="zh-TW" altLang="zh-TW" dirty="0" smtClean="0"/>
              <a:t>℃</a:t>
            </a:r>
            <a:r>
              <a:rPr lang="zh-TW" altLang="en-US" dirty="0" smtClean="0"/>
              <a:t>溫水</a:t>
            </a:r>
            <a:endParaRPr lang="en-US" altLang="zh-TW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TW" dirty="0" smtClean="0"/>
              <a:t>(C)</a:t>
            </a:r>
            <a:r>
              <a:rPr lang="zh-TW" altLang="en-US" dirty="0" smtClean="0"/>
              <a:t>在</a:t>
            </a:r>
            <a:r>
              <a:rPr lang="en-US" altLang="zh-TW" dirty="0" smtClean="0"/>
              <a:t>80</a:t>
            </a:r>
            <a:r>
              <a:rPr lang="zh-TW" altLang="zh-TW" dirty="0" smtClean="0"/>
              <a:t> ℃</a:t>
            </a:r>
            <a:r>
              <a:rPr lang="zh-TW" altLang="en-US" dirty="0" smtClean="0"/>
              <a:t>蒸氣中，因為</a:t>
            </a:r>
            <a:r>
              <a:rPr lang="en-US" altLang="zh-TW" dirty="0" smtClean="0"/>
              <a:t>80</a:t>
            </a:r>
            <a:r>
              <a:rPr lang="zh-TW" altLang="zh-TW" dirty="0" smtClean="0"/>
              <a:t> ℃</a:t>
            </a:r>
            <a:r>
              <a:rPr lang="zh-TW" altLang="en-US" dirty="0" smtClean="0"/>
              <a:t>水蒸氣有大量汽化熱釋</a:t>
            </a:r>
            <a:endParaRPr lang="en-US" altLang="zh-TW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TW" dirty="0" smtClean="0"/>
              <a:t>      </a:t>
            </a:r>
            <a:r>
              <a:rPr lang="zh-TW" altLang="en-US" dirty="0" smtClean="0"/>
              <a:t>放出來</a:t>
            </a:r>
            <a:endParaRPr lang="en-US" altLang="zh-TW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TW" dirty="0" smtClean="0"/>
              <a:t>(D)</a:t>
            </a:r>
            <a:r>
              <a:rPr lang="zh-TW" altLang="en-US" dirty="0" smtClean="0"/>
              <a:t>在</a:t>
            </a:r>
            <a:r>
              <a:rPr lang="en-US" altLang="zh-TW" dirty="0" smtClean="0"/>
              <a:t>70</a:t>
            </a:r>
            <a:r>
              <a:rPr lang="zh-TW" altLang="zh-TW" dirty="0" smtClean="0"/>
              <a:t> ℃</a:t>
            </a:r>
            <a:r>
              <a:rPr lang="zh-TW" altLang="en-US" dirty="0" smtClean="0"/>
              <a:t>溫水中</a:t>
            </a:r>
            <a:r>
              <a:rPr lang="zh-TW" altLang="en-US" dirty="0" smtClean="0"/>
              <a:t>，因為</a:t>
            </a:r>
            <a:r>
              <a:rPr lang="en-US" altLang="zh-TW" dirty="0" smtClean="0"/>
              <a:t>70</a:t>
            </a:r>
            <a:r>
              <a:rPr lang="zh-TW" altLang="zh-TW" dirty="0" smtClean="0"/>
              <a:t> ℃</a:t>
            </a:r>
            <a:r>
              <a:rPr lang="zh-TW" altLang="en-US" dirty="0" smtClean="0"/>
              <a:t>的</a:t>
            </a:r>
            <a:r>
              <a:rPr lang="zh-TW" altLang="en-US" dirty="0" smtClean="0"/>
              <a:t>溫水</a:t>
            </a:r>
            <a:r>
              <a:rPr lang="zh-TW" altLang="en-US" dirty="0" smtClean="0"/>
              <a:t>密度遠</a:t>
            </a:r>
            <a:r>
              <a:rPr lang="zh-TW" altLang="en-US" dirty="0" smtClean="0"/>
              <a:t>高於</a:t>
            </a:r>
            <a:r>
              <a:rPr lang="en-US" altLang="zh-TW" dirty="0" smtClean="0"/>
              <a:t>80</a:t>
            </a:r>
            <a:r>
              <a:rPr lang="zh-TW" altLang="zh-TW" dirty="0" smtClean="0"/>
              <a:t> ℃</a:t>
            </a:r>
            <a:endParaRPr lang="en-US" altLang="zh-TW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zh-TW" altLang="en-US" dirty="0" smtClean="0"/>
              <a:t> </a:t>
            </a:r>
            <a:r>
              <a:rPr lang="zh-TW" altLang="en-US" dirty="0" smtClean="0"/>
              <a:t>     </a:t>
            </a:r>
            <a:r>
              <a:rPr lang="zh-TW" altLang="en-US" dirty="0" smtClean="0"/>
              <a:t>的</a:t>
            </a:r>
            <a:r>
              <a:rPr lang="zh-TW" altLang="en-US" dirty="0" smtClean="0"/>
              <a:t>水蒸氣</a:t>
            </a:r>
            <a:endParaRPr lang="zh-TW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en-US" altLang="zh-TW" smtClean="0"/>
              <a:t>2. 68°F</a:t>
            </a:r>
            <a:r>
              <a:rPr lang="zh-TW" altLang="en-US" smtClean="0"/>
              <a:t>相當於幾度</a:t>
            </a:r>
            <a:r>
              <a:rPr lang="zh-TW" altLang="zh-TW" smtClean="0"/>
              <a:t>℃</a:t>
            </a:r>
            <a:r>
              <a:rPr lang="en-US" altLang="zh-TW" smtClean="0"/>
              <a:t>?</a:t>
            </a:r>
          </a:p>
          <a:p>
            <a:pPr>
              <a:buFont typeface="Arial" charset="0"/>
              <a:buNone/>
            </a:pPr>
            <a:r>
              <a:rPr lang="en-US" altLang="zh-TW" smtClean="0"/>
              <a:t>    (A)20 (B)55 (C)64.8 (D)180</a:t>
            </a:r>
            <a:endParaRPr lang="zh-TW" altLang="en-US" smtClean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260350"/>
            <a:ext cx="8229600" cy="5865813"/>
          </a:xfrm>
        </p:spPr>
        <p:txBody>
          <a:bodyPr rtlCol="0">
            <a:normAutofit fontScale="77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TW" sz="3000" dirty="0" smtClean="0"/>
              <a:t>15.</a:t>
            </a:r>
            <a:r>
              <a:rPr lang="zh-TW" altLang="en-US" sz="3000" dirty="0" smtClean="0"/>
              <a:t>比較在洗三溫暖時，處於</a:t>
            </a:r>
            <a:r>
              <a:rPr lang="en-US" altLang="zh-TW" sz="3000" dirty="0" smtClean="0"/>
              <a:t>80</a:t>
            </a:r>
            <a:r>
              <a:rPr lang="zh-TW" altLang="zh-TW" sz="3000" dirty="0" smtClean="0"/>
              <a:t> ℃</a:t>
            </a:r>
            <a:r>
              <a:rPr lang="zh-TW" altLang="en-US" sz="3000" dirty="0" smtClean="0"/>
              <a:t>的水蒸氣裡，與泡 </a:t>
            </a:r>
            <a:endParaRPr lang="en-US" altLang="zh-TW" sz="30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zh-TW" altLang="en-US" sz="3000" dirty="0" smtClean="0"/>
              <a:t>     在</a:t>
            </a:r>
            <a:r>
              <a:rPr lang="en-US" altLang="zh-TW" sz="3000" dirty="0" smtClean="0"/>
              <a:t>70</a:t>
            </a:r>
            <a:r>
              <a:rPr lang="zh-TW" altLang="zh-TW" sz="3000" dirty="0" smtClean="0"/>
              <a:t> ℃</a:t>
            </a:r>
            <a:r>
              <a:rPr lang="zh-TW" altLang="en-US" sz="3000" dirty="0" smtClean="0"/>
              <a:t>的溫水中，在相同時間內何者燙傷較為嚴重</a:t>
            </a:r>
            <a:r>
              <a:rPr lang="en-US" altLang="zh-TW" sz="3000" dirty="0" smtClean="0"/>
              <a:t>?</a:t>
            </a:r>
            <a:r>
              <a:rPr lang="zh-TW" altLang="en-US" sz="3000" dirty="0" smtClean="0"/>
              <a:t> </a:t>
            </a:r>
            <a:endParaRPr lang="en-US" altLang="zh-TW" sz="30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zh-TW" altLang="en-US" sz="3000" dirty="0" smtClean="0"/>
              <a:t>     為什麼</a:t>
            </a:r>
            <a:r>
              <a:rPr lang="en-US" altLang="zh-TW" sz="3000" dirty="0" smtClean="0"/>
              <a:t>?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zh-TW" altLang="en-US" sz="3000" dirty="0" smtClean="0"/>
              <a:t>     </a:t>
            </a:r>
            <a:r>
              <a:rPr lang="en-US" altLang="zh-TW" sz="3000" dirty="0" smtClean="0"/>
              <a:t>(A)</a:t>
            </a:r>
            <a:r>
              <a:rPr lang="zh-TW" altLang="en-US" sz="3000" dirty="0" smtClean="0"/>
              <a:t>在</a:t>
            </a:r>
            <a:r>
              <a:rPr lang="en-US" altLang="zh-TW" sz="3000" dirty="0" smtClean="0"/>
              <a:t>80</a:t>
            </a:r>
            <a:r>
              <a:rPr lang="zh-TW" altLang="zh-TW" sz="3000" dirty="0" smtClean="0"/>
              <a:t> ℃</a:t>
            </a:r>
            <a:r>
              <a:rPr lang="zh-TW" altLang="en-US" sz="3000" dirty="0" smtClean="0"/>
              <a:t>蒸氣室中，因為</a:t>
            </a:r>
            <a:r>
              <a:rPr lang="en-US" altLang="zh-TW" sz="3000" dirty="0" smtClean="0"/>
              <a:t>80</a:t>
            </a:r>
            <a:r>
              <a:rPr lang="zh-TW" altLang="zh-TW" sz="3000" dirty="0" smtClean="0"/>
              <a:t> ℃</a:t>
            </a:r>
            <a:r>
              <a:rPr lang="zh-TW" altLang="en-US" sz="3000" dirty="0" smtClean="0"/>
              <a:t>水蒸氣溫度大於</a:t>
            </a:r>
            <a:r>
              <a:rPr lang="en-US" altLang="zh-TW" sz="3000" dirty="0" smtClean="0"/>
              <a:t>70</a:t>
            </a:r>
            <a:r>
              <a:rPr lang="zh-TW" altLang="zh-TW" sz="3000" dirty="0" smtClean="0"/>
              <a:t> ℃</a:t>
            </a:r>
            <a:r>
              <a:rPr lang="zh-TW" altLang="en-US" sz="3000" dirty="0" smtClean="0"/>
              <a:t>溫水</a:t>
            </a:r>
            <a:endParaRPr lang="en-US" altLang="zh-TW" sz="30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zh-TW" altLang="en-US" sz="3000" dirty="0" smtClean="0"/>
              <a:t>     </a:t>
            </a:r>
            <a:r>
              <a:rPr lang="en-US" altLang="zh-TW" sz="3000" dirty="0" smtClean="0"/>
              <a:t>(B)</a:t>
            </a:r>
            <a:r>
              <a:rPr lang="zh-TW" altLang="en-US" sz="3000" dirty="0" smtClean="0"/>
              <a:t>在</a:t>
            </a:r>
            <a:r>
              <a:rPr lang="en-US" altLang="zh-TW" sz="3000" dirty="0" smtClean="0"/>
              <a:t>80</a:t>
            </a:r>
            <a:r>
              <a:rPr lang="zh-TW" altLang="zh-TW" sz="3000" dirty="0" smtClean="0"/>
              <a:t> ℃</a:t>
            </a:r>
            <a:r>
              <a:rPr lang="zh-TW" altLang="en-US" sz="3000" dirty="0" smtClean="0"/>
              <a:t>蒸氣室中，因為</a:t>
            </a:r>
            <a:r>
              <a:rPr lang="en-US" altLang="zh-TW" sz="3000" dirty="0" smtClean="0"/>
              <a:t>80</a:t>
            </a:r>
            <a:r>
              <a:rPr lang="zh-TW" altLang="zh-TW" sz="3000" dirty="0" smtClean="0"/>
              <a:t> ℃</a:t>
            </a:r>
            <a:r>
              <a:rPr lang="zh-TW" altLang="en-US" sz="3000" dirty="0" smtClean="0"/>
              <a:t>水蒸氣熱含量大於</a:t>
            </a:r>
            <a:r>
              <a:rPr lang="en-US" altLang="zh-TW" sz="3000" dirty="0" smtClean="0"/>
              <a:t>70</a:t>
            </a:r>
            <a:r>
              <a:rPr lang="zh-TW" altLang="zh-TW" sz="3000" dirty="0" smtClean="0"/>
              <a:t> </a:t>
            </a:r>
            <a:r>
              <a:rPr lang="en-US" altLang="zh-TW" sz="3000" dirty="0" smtClean="0"/>
              <a:t> </a:t>
            </a:r>
            <a:r>
              <a:rPr lang="zh-TW" altLang="zh-TW" sz="3000" dirty="0" smtClean="0"/>
              <a:t>℃</a:t>
            </a:r>
            <a:r>
              <a:rPr lang="zh-TW" altLang="en-US" sz="3000" dirty="0" smtClean="0"/>
              <a:t>水</a:t>
            </a:r>
            <a:endParaRPr lang="en-US" altLang="zh-TW" sz="30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zh-TW" altLang="en-US" sz="3000" dirty="0" smtClean="0"/>
              <a:t>     </a:t>
            </a:r>
            <a:r>
              <a:rPr lang="en-US" altLang="zh-TW" sz="3000" dirty="0" smtClean="0"/>
              <a:t>(C)</a:t>
            </a:r>
            <a:r>
              <a:rPr lang="zh-TW" altLang="en-US" sz="3000" dirty="0" smtClean="0"/>
              <a:t>在</a:t>
            </a:r>
            <a:r>
              <a:rPr lang="en-US" altLang="zh-TW" sz="3000" dirty="0" smtClean="0"/>
              <a:t>80</a:t>
            </a:r>
            <a:r>
              <a:rPr lang="zh-TW" altLang="zh-TW" sz="3000" dirty="0" smtClean="0"/>
              <a:t> ℃</a:t>
            </a:r>
            <a:r>
              <a:rPr lang="zh-TW" altLang="en-US" sz="3000" dirty="0" smtClean="0"/>
              <a:t>蒸氣中，因為</a:t>
            </a:r>
            <a:r>
              <a:rPr lang="en-US" altLang="zh-TW" sz="3000" dirty="0" smtClean="0"/>
              <a:t>80</a:t>
            </a:r>
            <a:r>
              <a:rPr lang="zh-TW" altLang="zh-TW" sz="3000" dirty="0" smtClean="0"/>
              <a:t> ℃</a:t>
            </a:r>
            <a:r>
              <a:rPr lang="zh-TW" altLang="en-US" sz="3000" dirty="0" smtClean="0"/>
              <a:t>水蒸氣有大量汽化熱釋放出來</a:t>
            </a:r>
            <a:endParaRPr lang="en-US" altLang="zh-TW" sz="30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zh-TW" altLang="en-US" sz="3000" dirty="0" smtClean="0"/>
              <a:t>     </a:t>
            </a:r>
            <a:r>
              <a:rPr lang="en-US" altLang="zh-TW" sz="3000" dirty="0" smtClean="0"/>
              <a:t>(D)</a:t>
            </a:r>
            <a:r>
              <a:rPr lang="zh-TW" altLang="en-US" sz="3000" dirty="0" smtClean="0"/>
              <a:t>在</a:t>
            </a:r>
            <a:r>
              <a:rPr lang="en-US" altLang="zh-TW" sz="3000" dirty="0" smtClean="0"/>
              <a:t>70</a:t>
            </a:r>
            <a:r>
              <a:rPr lang="zh-TW" altLang="zh-TW" sz="3000" dirty="0" smtClean="0"/>
              <a:t> ℃</a:t>
            </a:r>
            <a:r>
              <a:rPr lang="zh-TW" altLang="en-US" sz="3000" dirty="0" smtClean="0"/>
              <a:t>溫水中</a:t>
            </a:r>
            <a:r>
              <a:rPr lang="zh-TW" altLang="en-US" sz="3000" dirty="0" smtClean="0"/>
              <a:t>，因為</a:t>
            </a:r>
            <a:r>
              <a:rPr lang="en-US" altLang="zh-TW" sz="3000" dirty="0" smtClean="0"/>
              <a:t>70</a:t>
            </a:r>
            <a:r>
              <a:rPr lang="zh-TW" altLang="zh-TW" sz="3000" dirty="0" smtClean="0"/>
              <a:t> ℃</a:t>
            </a:r>
            <a:r>
              <a:rPr lang="zh-TW" altLang="en-US" sz="3000" dirty="0" smtClean="0"/>
              <a:t>的</a:t>
            </a:r>
            <a:r>
              <a:rPr lang="zh-TW" altLang="en-US" sz="3000" dirty="0" smtClean="0"/>
              <a:t>溫水</a:t>
            </a:r>
            <a:r>
              <a:rPr lang="zh-TW" altLang="en-US" sz="3000" dirty="0" smtClean="0"/>
              <a:t>密度遠高於</a:t>
            </a:r>
            <a:r>
              <a:rPr lang="en-US" altLang="zh-TW" sz="3000" dirty="0" smtClean="0"/>
              <a:t>80</a:t>
            </a:r>
            <a:r>
              <a:rPr lang="zh-TW" altLang="zh-TW" sz="3000" dirty="0" smtClean="0"/>
              <a:t> ℃</a:t>
            </a:r>
            <a:r>
              <a:rPr lang="zh-TW" altLang="en-US" sz="3000" dirty="0" smtClean="0"/>
              <a:t>的水蒸</a:t>
            </a:r>
            <a:endParaRPr lang="en-US" altLang="zh-TW" sz="30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zh-TW" altLang="en-US" sz="3000" dirty="0" smtClean="0"/>
              <a:t> </a:t>
            </a:r>
            <a:r>
              <a:rPr lang="zh-TW" altLang="en-US" sz="3000" dirty="0" smtClean="0"/>
              <a:t>          </a:t>
            </a:r>
            <a:r>
              <a:rPr lang="zh-TW" altLang="en-US" sz="3000" dirty="0" smtClean="0"/>
              <a:t>氣</a:t>
            </a:r>
            <a:endParaRPr lang="en-US" altLang="zh-TW" sz="30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zh-TW" altLang="en-US" sz="3000" dirty="0" smtClean="0"/>
              <a:t>提示</a:t>
            </a:r>
            <a:r>
              <a:rPr lang="en-US" altLang="zh-TW" sz="3000" dirty="0" smtClean="0">
                <a:sym typeface="Wingdings" pitchFamily="2" charset="2"/>
              </a:rPr>
              <a:t>:(1)</a:t>
            </a:r>
            <a:r>
              <a:rPr lang="zh-TW" altLang="en-US" sz="3000" dirty="0" smtClean="0"/>
              <a:t>水蒸氣體積是水的</a:t>
            </a:r>
            <a:r>
              <a:rPr lang="en-US" altLang="zh-TW" sz="3000" dirty="0" smtClean="0"/>
              <a:t>1000</a:t>
            </a:r>
            <a:r>
              <a:rPr lang="zh-TW" altLang="en-US" sz="3000" dirty="0" smtClean="0"/>
              <a:t>倍，所以接觸在皮膚表面的水蒸</a:t>
            </a:r>
            <a:endParaRPr lang="en-US" altLang="zh-TW" sz="30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zh-TW" altLang="en-US" sz="3000" dirty="0" smtClean="0"/>
              <a:t>               氣粒子數目為水粒子數目的千分之一倍</a:t>
            </a:r>
            <a:endParaRPr lang="en-US" altLang="zh-TW" sz="30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TW" sz="3000" dirty="0" smtClean="0"/>
              <a:t>           (2)1mole</a:t>
            </a:r>
            <a:r>
              <a:rPr lang="zh-TW" altLang="en-US" sz="3000" dirty="0" smtClean="0"/>
              <a:t>水</a:t>
            </a:r>
            <a:r>
              <a:rPr lang="en-US" altLang="zh-TW" sz="3000" dirty="0" smtClean="0"/>
              <a:t>=18cc,1mole</a:t>
            </a:r>
            <a:r>
              <a:rPr lang="zh-TW" altLang="en-US" sz="3000" dirty="0" smtClean="0"/>
              <a:t>水蒸氣</a:t>
            </a:r>
            <a:r>
              <a:rPr lang="en-US" altLang="zh-TW" sz="3000" dirty="0" smtClean="0"/>
              <a:t>=22400cc</a:t>
            </a:r>
            <a:r>
              <a:rPr lang="zh-TW" altLang="en-US" sz="3000" dirty="0" smtClean="0"/>
              <a:t>，兩者體積差</a:t>
            </a:r>
            <a:r>
              <a:rPr lang="en-US" altLang="zh-TW" sz="3000" dirty="0" smtClean="0"/>
              <a:t>1000</a:t>
            </a:r>
            <a:r>
              <a:rPr lang="zh-TW" altLang="en-US" sz="3000" dirty="0" smtClean="0"/>
              <a:t>  </a:t>
            </a:r>
            <a:endParaRPr lang="en-US" altLang="zh-TW" sz="30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zh-TW" altLang="en-US" sz="3000" dirty="0" smtClean="0"/>
              <a:t>                倍，密度也差</a:t>
            </a:r>
            <a:r>
              <a:rPr lang="en-US" altLang="zh-TW" sz="3000" dirty="0" smtClean="0"/>
              <a:t>1000</a:t>
            </a:r>
            <a:r>
              <a:rPr lang="zh-TW" altLang="en-US" sz="3000" dirty="0" smtClean="0"/>
              <a:t>倍</a:t>
            </a:r>
            <a:endParaRPr lang="en-US" altLang="zh-TW" sz="30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zh-TW" altLang="en-US" sz="3000" dirty="0" smtClean="0"/>
              <a:t>           </a:t>
            </a:r>
            <a:endParaRPr lang="en-US" altLang="zh-TW" sz="30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zh-TW" alt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zh-TW" alt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內容版面配置區 2"/>
          <p:cNvSpPr>
            <a:spLocks noGrp="1"/>
          </p:cNvSpPr>
          <p:nvPr>
            <p:ph idx="1"/>
          </p:nvPr>
        </p:nvSpPr>
        <p:spPr>
          <a:xfrm>
            <a:off x="468313" y="188913"/>
            <a:ext cx="8229600" cy="4525962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US" altLang="zh-TW" dirty="0" smtClean="0"/>
              <a:t>16.</a:t>
            </a:r>
            <a:r>
              <a:rPr lang="zh-TW" altLang="en-US" dirty="0" smtClean="0"/>
              <a:t>拿一個古代圓形</a:t>
            </a:r>
            <a:r>
              <a:rPr lang="zh-TW" altLang="en-US" dirty="0" smtClean="0"/>
              <a:t>銅幣                 放入</a:t>
            </a:r>
            <a:r>
              <a:rPr lang="zh-TW" altLang="en-US" dirty="0" smtClean="0"/>
              <a:t>冰水中</a:t>
            </a:r>
            <a:r>
              <a:rPr lang="zh-TW" altLang="en-US" dirty="0" smtClean="0"/>
              <a:t>，</a:t>
            </a:r>
            <a:endParaRPr lang="en-US" altLang="zh-TW" dirty="0" smtClean="0"/>
          </a:p>
          <a:p>
            <a:pPr>
              <a:buFont typeface="Arial" charset="0"/>
              <a:buNone/>
            </a:pPr>
            <a:r>
              <a:rPr lang="zh-TW" altLang="en-US" dirty="0" smtClean="0"/>
              <a:t> </a:t>
            </a:r>
            <a:r>
              <a:rPr lang="zh-TW" altLang="en-US" dirty="0" smtClean="0"/>
              <a:t>     </a:t>
            </a:r>
            <a:r>
              <a:rPr lang="zh-TW" altLang="en-US" dirty="0" smtClean="0"/>
              <a:t>等過一 </a:t>
            </a:r>
            <a:r>
              <a:rPr lang="zh-TW" altLang="en-US" dirty="0" smtClean="0"/>
              <a:t>陣子，觀察到</a:t>
            </a:r>
            <a:endParaRPr lang="en-US" altLang="zh-TW" dirty="0" smtClean="0"/>
          </a:p>
          <a:p>
            <a:pPr>
              <a:buFont typeface="Arial" charset="0"/>
              <a:buNone/>
            </a:pPr>
            <a:r>
              <a:rPr lang="zh-TW" altLang="en-US" dirty="0" smtClean="0"/>
              <a:t>                 </a:t>
            </a:r>
            <a:r>
              <a:rPr lang="en-US" altLang="zh-TW" dirty="0" smtClean="0"/>
              <a:t>(A)</a:t>
            </a:r>
            <a:r>
              <a:rPr lang="zh-TW" altLang="en-US" dirty="0" smtClean="0"/>
              <a:t>外圈縮小，內圈加大</a:t>
            </a:r>
            <a:endParaRPr lang="en-US" altLang="zh-TW" dirty="0" smtClean="0"/>
          </a:p>
          <a:p>
            <a:pPr>
              <a:buFont typeface="Arial" charset="0"/>
              <a:buNone/>
            </a:pPr>
            <a:r>
              <a:rPr lang="zh-TW" altLang="en-US" dirty="0" smtClean="0"/>
              <a:t>                 </a:t>
            </a:r>
            <a:r>
              <a:rPr lang="en-US" altLang="zh-TW" dirty="0" smtClean="0"/>
              <a:t>(B)</a:t>
            </a:r>
            <a:r>
              <a:rPr lang="zh-TW" altLang="en-US" dirty="0" smtClean="0"/>
              <a:t>外圈加大，內圈加大</a:t>
            </a:r>
            <a:endParaRPr lang="en-US" altLang="zh-TW" dirty="0" smtClean="0"/>
          </a:p>
          <a:p>
            <a:pPr>
              <a:buFont typeface="Arial" charset="0"/>
              <a:buNone/>
            </a:pPr>
            <a:r>
              <a:rPr lang="zh-TW" altLang="en-US" dirty="0" smtClean="0"/>
              <a:t>                 </a:t>
            </a:r>
            <a:r>
              <a:rPr lang="en-US" altLang="zh-TW" dirty="0" smtClean="0"/>
              <a:t>(C)</a:t>
            </a:r>
            <a:r>
              <a:rPr lang="zh-TW" altLang="en-US" dirty="0" smtClean="0"/>
              <a:t>外圈縮小，內圈縮小</a:t>
            </a:r>
            <a:endParaRPr lang="en-US" altLang="zh-TW" dirty="0" smtClean="0"/>
          </a:p>
          <a:p>
            <a:pPr>
              <a:buFont typeface="Arial" charset="0"/>
              <a:buNone/>
            </a:pPr>
            <a:r>
              <a:rPr lang="zh-TW" altLang="en-US" dirty="0" smtClean="0"/>
              <a:t>                 </a:t>
            </a:r>
            <a:r>
              <a:rPr lang="en-US" altLang="zh-TW" dirty="0" smtClean="0"/>
              <a:t>(D)</a:t>
            </a:r>
            <a:r>
              <a:rPr lang="zh-TW" altLang="en-US" dirty="0" smtClean="0"/>
              <a:t>外圈加大，內圈縮小</a:t>
            </a:r>
          </a:p>
        </p:txBody>
      </p:sp>
      <p:sp>
        <p:nvSpPr>
          <p:cNvPr id="4" name="橢圓 3"/>
          <p:cNvSpPr/>
          <p:nvPr/>
        </p:nvSpPr>
        <p:spPr>
          <a:xfrm rot="553111">
            <a:off x="5006223" y="141123"/>
            <a:ext cx="1008062" cy="1007393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 dirty="0">
              <a:solidFill>
                <a:schemeClr val="bg1"/>
              </a:solidFill>
            </a:endParaRPr>
          </a:p>
        </p:txBody>
      </p:sp>
      <p:sp>
        <p:nvSpPr>
          <p:cNvPr id="5" name="橢圓 4"/>
          <p:cNvSpPr/>
          <p:nvPr/>
        </p:nvSpPr>
        <p:spPr>
          <a:xfrm>
            <a:off x="5363195" y="476672"/>
            <a:ext cx="288925" cy="28892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內容版面配置區 2"/>
          <p:cNvSpPr>
            <a:spLocks noGrp="1"/>
          </p:cNvSpPr>
          <p:nvPr>
            <p:ph idx="1"/>
          </p:nvPr>
        </p:nvSpPr>
        <p:spPr>
          <a:xfrm>
            <a:off x="457200" y="404813"/>
            <a:ext cx="8229600" cy="5721350"/>
          </a:xfrm>
        </p:spPr>
        <p:txBody>
          <a:bodyPr/>
          <a:lstStyle/>
          <a:p>
            <a:pPr>
              <a:buNone/>
            </a:pPr>
            <a:r>
              <a:rPr lang="en-US" altLang="zh-TW" dirty="0" smtClean="0"/>
              <a:t>16</a:t>
            </a:r>
            <a:r>
              <a:rPr lang="en-US" altLang="zh-TW" dirty="0" smtClean="0"/>
              <a:t>.</a:t>
            </a:r>
            <a:r>
              <a:rPr lang="zh-TW" altLang="en-US" dirty="0" smtClean="0"/>
              <a:t>拿一個古代圓形銅幣                 放入冰水中，</a:t>
            </a:r>
            <a:endParaRPr lang="en-US" altLang="zh-TW" dirty="0" smtClean="0"/>
          </a:p>
          <a:p>
            <a:pPr>
              <a:buNone/>
            </a:pPr>
            <a:r>
              <a:rPr lang="zh-TW" altLang="en-US" dirty="0" smtClean="0"/>
              <a:t>      等過一 陣子，觀察到</a:t>
            </a:r>
            <a:endParaRPr lang="en-US" altLang="zh-TW" dirty="0" smtClean="0"/>
          </a:p>
          <a:p>
            <a:pPr>
              <a:buNone/>
            </a:pPr>
            <a:r>
              <a:rPr lang="zh-TW" altLang="en-US" dirty="0" smtClean="0"/>
              <a:t>                 </a:t>
            </a:r>
            <a:r>
              <a:rPr lang="en-US" altLang="zh-TW" dirty="0" smtClean="0"/>
              <a:t>(A)</a:t>
            </a:r>
            <a:r>
              <a:rPr lang="zh-TW" altLang="en-US" dirty="0" smtClean="0"/>
              <a:t>外圈縮小，內圈加大</a:t>
            </a:r>
            <a:endParaRPr lang="en-US" altLang="zh-TW" dirty="0" smtClean="0"/>
          </a:p>
          <a:p>
            <a:pPr>
              <a:buNone/>
            </a:pPr>
            <a:r>
              <a:rPr lang="zh-TW" altLang="en-US" dirty="0" smtClean="0"/>
              <a:t>                 </a:t>
            </a:r>
            <a:r>
              <a:rPr lang="en-US" altLang="zh-TW" dirty="0" smtClean="0"/>
              <a:t>(B)</a:t>
            </a:r>
            <a:r>
              <a:rPr lang="zh-TW" altLang="en-US" dirty="0" smtClean="0"/>
              <a:t>外圈加大，內圈加大</a:t>
            </a:r>
            <a:endParaRPr lang="en-US" altLang="zh-TW" dirty="0" smtClean="0"/>
          </a:p>
          <a:p>
            <a:pPr>
              <a:buNone/>
            </a:pPr>
            <a:r>
              <a:rPr lang="zh-TW" altLang="en-US" dirty="0" smtClean="0"/>
              <a:t>                 </a:t>
            </a:r>
            <a:r>
              <a:rPr lang="en-US" altLang="zh-TW" dirty="0" smtClean="0"/>
              <a:t>(C)</a:t>
            </a:r>
            <a:r>
              <a:rPr lang="zh-TW" altLang="en-US" dirty="0" smtClean="0"/>
              <a:t>外圈縮小，內圈縮小</a:t>
            </a:r>
            <a:endParaRPr lang="en-US" altLang="zh-TW" dirty="0" smtClean="0"/>
          </a:p>
          <a:p>
            <a:pPr>
              <a:buNone/>
            </a:pPr>
            <a:r>
              <a:rPr lang="zh-TW" altLang="en-US" dirty="0" smtClean="0"/>
              <a:t>                 </a:t>
            </a:r>
            <a:r>
              <a:rPr lang="en-US" altLang="zh-TW" dirty="0" smtClean="0"/>
              <a:t>(D)</a:t>
            </a:r>
            <a:r>
              <a:rPr lang="zh-TW" altLang="en-US" dirty="0" smtClean="0"/>
              <a:t>外圈加大，內圈縮小</a:t>
            </a:r>
          </a:p>
          <a:p>
            <a:pPr>
              <a:buFont typeface="Arial" charset="0"/>
              <a:buNone/>
            </a:pPr>
            <a:r>
              <a:rPr lang="zh-TW" altLang="en-US" dirty="0" smtClean="0"/>
              <a:t> 提示</a:t>
            </a:r>
            <a:r>
              <a:rPr lang="en-US" altLang="zh-TW" dirty="0" smtClean="0"/>
              <a:t>:</a:t>
            </a:r>
            <a:r>
              <a:rPr lang="zh-TW" altLang="en-US" dirty="0" smtClean="0"/>
              <a:t>銅幣遇冷收縮，是</a:t>
            </a:r>
            <a:r>
              <a:rPr lang="zh-TW" altLang="en-US" u="sng" dirty="0" smtClean="0"/>
              <a:t>整塊</a:t>
            </a:r>
            <a:r>
              <a:rPr lang="zh-TW" altLang="en-US" dirty="0" smtClean="0"/>
              <a:t>金屬往內縮</a:t>
            </a:r>
          </a:p>
          <a:p>
            <a:pPr>
              <a:buFont typeface="Arial" charset="0"/>
              <a:buNone/>
            </a:pPr>
            <a:endParaRPr lang="zh-TW" altLang="en-US" dirty="0" smtClean="0"/>
          </a:p>
        </p:txBody>
      </p:sp>
      <p:sp>
        <p:nvSpPr>
          <p:cNvPr id="8" name="橢圓 7"/>
          <p:cNvSpPr/>
          <p:nvPr/>
        </p:nvSpPr>
        <p:spPr>
          <a:xfrm>
            <a:off x="5004098" y="332656"/>
            <a:ext cx="1008062" cy="100806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 dirty="0">
              <a:solidFill>
                <a:schemeClr val="bg1"/>
              </a:solidFill>
            </a:endParaRPr>
          </a:p>
        </p:txBody>
      </p:sp>
      <p:sp>
        <p:nvSpPr>
          <p:cNvPr id="9" name="橢圓 8"/>
          <p:cNvSpPr/>
          <p:nvPr/>
        </p:nvSpPr>
        <p:spPr>
          <a:xfrm>
            <a:off x="5363195" y="692696"/>
            <a:ext cx="288925" cy="28733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內容版面配置區 2"/>
          <p:cNvSpPr>
            <a:spLocks noGrp="1"/>
          </p:cNvSpPr>
          <p:nvPr>
            <p:ph idx="1"/>
          </p:nvPr>
        </p:nvSpPr>
        <p:spPr>
          <a:xfrm>
            <a:off x="457200" y="333375"/>
            <a:ext cx="8229600" cy="5792788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US" altLang="zh-TW" smtClean="0"/>
              <a:t>17.</a:t>
            </a:r>
            <a:r>
              <a:rPr lang="zh-TW" altLang="en-US" smtClean="0"/>
              <a:t>水</a:t>
            </a:r>
            <a:r>
              <a:rPr lang="en-US" altLang="zh-TW" smtClean="0"/>
              <a:t>1</a:t>
            </a:r>
            <a:r>
              <a:rPr lang="zh-TW" altLang="en-US" smtClean="0"/>
              <a:t>公克、</a:t>
            </a:r>
            <a:r>
              <a:rPr lang="en-US" altLang="zh-TW" smtClean="0"/>
              <a:t>4</a:t>
            </a:r>
            <a:r>
              <a:rPr lang="zh-TW" altLang="zh-TW" smtClean="0"/>
              <a:t> ℃</a:t>
            </a:r>
            <a:r>
              <a:rPr lang="zh-TW" altLang="en-US" smtClean="0"/>
              <a:t>所含的熱量為</a:t>
            </a:r>
            <a:endParaRPr lang="en-US" altLang="zh-TW" smtClean="0"/>
          </a:p>
          <a:p>
            <a:pPr>
              <a:buFont typeface="Arial" charset="0"/>
              <a:buNone/>
            </a:pPr>
            <a:r>
              <a:rPr lang="zh-TW" altLang="en-US" smtClean="0"/>
              <a:t>      </a:t>
            </a:r>
            <a:r>
              <a:rPr lang="en-US" altLang="zh-TW" smtClean="0"/>
              <a:t>(A)</a:t>
            </a:r>
            <a:r>
              <a:rPr lang="zh-TW" altLang="en-US" smtClean="0"/>
              <a:t>共</a:t>
            </a:r>
            <a:r>
              <a:rPr lang="en-US" altLang="zh-TW" smtClean="0"/>
              <a:t>4</a:t>
            </a:r>
            <a:r>
              <a:rPr lang="zh-TW" altLang="en-US" smtClean="0"/>
              <a:t>卡</a:t>
            </a:r>
            <a:endParaRPr lang="en-US" altLang="zh-TW" smtClean="0"/>
          </a:p>
          <a:p>
            <a:pPr>
              <a:buFont typeface="Arial" charset="0"/>
              <a:buNone/>
            </a:pPr>
            <a:r>
              <a:rPr lang="zh-TW" altLang="en-US" smtClean="0"/>
              <a:t>      </a:t>
            </a:r>
            <a:r>
              <a:rPr lang="en-US" altLang="zh-TW" smtClean="0"/>
              <a:t>(B)</a:t>
            </a:r>
            <a:r>
              <a:rPr lang="zh-TW" altLang="en-US" smtClean="0"/>
              <a:t>共</a:t>
            </a:r>
            <a:r>
              <a:rPr lang="en-US" altLang="zh-TW" smtClean="0"/>
              <a:t>24</a:t>
            </a:r>
            <a:r>
              <a:rPr lang="zh-TW" altLang="en-US" smtClean="0"/>
              <a:t>卡</a:t>
            </a:r>
            <a:endParaRPr lang="en-US" altLang="zh-TW" smtClean="0"/>
          </a:p>
          <a:p>
            <a:pPr>
              <a:buFont typeface="Arial" charset="0"/>
              <a:buNone/>
            </a:pPr>
            <a:r>
              <a:rPr lang="en-US" altLang="zh-TW" smtClean="0"/>
              <a:t>      (C)0</a:t>
            </a:r>
            <a:r>
              <a:rPr lang="zh-TW" altLang="en-US" smtClean="0"/>
              <a:t>卡</a:t>
            </a:r>
            <a:endParaRPr lang="en-US" altLang="zh-TW" smtClean="0"/>
          </a:p>
          <a:p>
            <a:pPr>
              <a:buFont typeface="Arial" charset="0"/>
              <a:buNone/>
            </a:pPr>
            <a:r>
              <a:rPr lang="zh-TW" altLang="en-US" smtClean="0"/>
              <a:t>      </a:t>
            </a:r>
            <a:r>
              <a:rPr lang="en-US" altLang="zh-TW" smtClean="0"/>
              <a:t>(D)</a:t>
            </a:r>
            <a:r>
              <a:rPr lang="zh-TW" altLang="en-US" smtClean="0"/>
              <a:t>比</a:t>
            </a:r>
            <a:r>
              <a:rPr lang="en-US" altLang="zh-TW" smtClean="0"/>
              <a:t>1</a:t>
            </a:r>
            <a:r>
              <a:rPr lang="zh-TW" altLang="en-US" smtClean="0"/>
              <a:t>公克、</a:t>
            </a:r>
            <a:r>
              <a:rPr lang="en-US" altLang="zh-TW" smtClean="0"/>
              <a:t>0</a:t>
            </a:r>
            <a:r>
              <a:rPr lang="zh-TW" altLang="zh-TW" smtClean="0"/>
              <a:t> ℃</a:t>
            </a:r>
            <a:r>
              <a:rPr lang="zh-TW" altLang="en-US" smtClean="0"/>
              <a:t>的水多</a:t>
            </a:r>
            <a:r>
              <a:rPr lang="en-US" altLang="zh-TW" smtClean="0"/>
              <a:t>4</a:t>
            </a:r>
            <a:r>
              <a:rPr lang="zh-TW" altLang="en-US" smtClean="0"/>
              <a:t>卡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內容版面配置區 2"/>
          <p:cNvSpPr>
            <a:spLocks noGrp="1"/>
          </p:cNvSpPr>
          <p:nvPr>
            <p:ph idx="1"/>
          </p:nvPr>
        </p:nvSpPr>
        <p:spPr>
          <a:xfrm>
            <a:off x="457200" y="404813"/>
            <a:ext cx="8229600" cy="572135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US" altLang="zh-TW" smtClean="0"/>
              <a:t>17.</a:t>
            </a:r>
            <a:r>
              <a:rPr lang="zh-TW" altLang="en-US" smtClean="0"/>
              <a:t>水</a:t>
            </a:r>
            <a:r>
              <a:rPr lang="en-US" altLang="zh-TW" smtClean="0"/>
              <a:t>1</a:t>
            </a:r>
            <a:r>
              <a:rPr lang="zh-TW" altLang="en-US" smtClean="0"/>
              <a:t>公克、</a:t>
            </a:r>
            <a:r>
              <a:rPr lang="en-US" altLang="zh-TW" smtClean="0"/>
              <a:t>4</a:t>
            </a:r>
            <a:r>
              <a:rPr lang="zh-TW" altLang="zh-TW" smtClean="0"/>
              <a:t> ℃</a:t>
            </a:r>
            <a:r>
              <a:rPr lang="zh-TW" altLang="en-US" smtClean="0"/>
              <a:t>所含的熱量為</a:t>
            </a:r>
            <a:endParaRPr lang="en-US" altLang="zh-TW" smtClean="0"/>
          </a:p>
          <a:p>
            <a:pPr>
              <a:buFont typeface="Arial" charset="0"/>
              <a:buNone/>
            </a:pPr>
            <a:r>
              <a:rPr lang="zh-TW" altLang="en-US" smtClean="0"/>
              <a:t>      </a:t>
            </a:r>
            <a:r>
              <a:rPr lang="en-US" altLang="zh-TW" smtClean="0"/>
              <a:t>(A)</a:t>
            </a:r>
            <a:r>
              <a:rPr lang="zh-TW" altLang="en-US" smtClean="0"/>
              <a:t>共</a:t>
            </a:r>
            <a:r>
              <a:rPr lang="en-US" altLang="zh-TW" smtClean="0"/>
              <a:t>4</a:t>
            </a:r>
            <a:r>
              <a:rPr lang="zh-TW" altLang="en-US" smtClean="0"/>
              <a:t>卡</a:t>
            </a:r>
            <a:endParaRPr lang="en-US" altLang="zh-TW" smtClean="0"/>
          </a:p>
          <a:p>
            <a:pPr>
              <a:buFont typeface="Arial" charset="0"/>
              <a:buNone/>
            </a:pPr>
            <a:r>
              <a:rPr lang="zh-TW" altLang="en-US" smtClean="0"/>
              <a:t>      </a:t>
            </a:r>
            <a:r>
              <a:rPr lang="en-US" altLang="zh-TW" smtClean="0"/>
              <a:t>(B)</a:t>
            </a:r>
            <a:r>
              <a:rPr lang="zh-TW" altLang="en-US" smtClean="0"/>
              <a:t>共</a:t>
            </a:r>
            <a:r>
              <a:rPr lang="en-US" altLang="zh-TW" smtClean="0"/>
              <a:t>24</a:t>
            </a:r>
            <a:r>
              <a:rPr lang="zh-TW" altLang="en-US" smtClean="0"/>
              <a:t>卡</a:t>
            </a:r>
            <a:endParaRPr lang="en-US" altLang="zh-TW" smtClean="0"/>
          </a:p>
          <a:p>
            <a:pPr>
              <a:buFont typeface="Arial" charset="0"/>
              <a:buNone/>
            </a:pPr>
            <a:r>
              <a:rPr lang="en-US" altLang="zh-TW" smtClean="0"/>
              <a:t>      (C)0</a:t>
            </a:r>
            <a:r>
              <a:rPr lang="zh-TW" altLang="en-US" smtClean="0"/>
              <a:t>卡</a:t>
            </a:r>
            <a:endParaRPr lang="en-US" altLang="zh-TW" smtClean="0"/>
          </a:p>
          <a:p>
            <a:pPr>
              <a:buFont typeface="Arial" charset="0"/>
              <a:buNone/>
            </a:pPr>
            <a:r>
              <a:rPr lang="zh-TW" altLang="en-US" smtClean="0"/>
              <a:t>      </a:t>
            </a:r>
            <a:r>
              <a:rPr lang="en-US" altLang="zh-TW" smtClean="0"/>
              <a:t>(D)</a:t>
            </a:r>
            <a:r>
              <a:rPr lang="zh-TW" altLang="en-US" smtClean="0"/>
              <a:t>比</a:t>
            </a:r>
            <a:r>
              <a:rPr lang="en-US" altLang="zh-TW" smtClean="0"/>
              <a:t>1</a:t>
            </a:r>
            <a:r>
              <a:rPr lang="zh-TW" altLang="en-US" smtClean="0"/>
              <a:t>公克、</a:t>
            </a:r>
            <a:r>
              <a:rPr lang="en-US" altLang="zh-TW" smtClean="0"/>
              <a:t>0</a:t>
            </a:r>
            <a:r>
              <a:rPr lang="zh-TW" altLang="zh-TW" smtClean="0"/>
              <a:t> ℃</a:t>
            </a:r>
            <a:r>
              <a:rPr lang="zh-TW" altLang="en-US" smtClean="0"/>
              <a:t>的水多</a:t>
            </a:r>
            <a:r>
              <a:rPr lang="en-US" altLang="zh-TW" smtClean="0"/>
              <a:t>4</a:t>
            </a:r>
            <a:r>
              <a:rPr lang="zh-TW" altLang="en-US" smtClean="0"/>
              <a:t>卡</a:t>
            </a:r>
            <a:endParaRPr lang="en-US" altLang="zh-TW" smtClean="0"/>
          </a:p>
          <a:p>
            <a:pPr>
              <a:buFont typeface="Arial" charset="0"/>
              <a:buNone/>
            </a:pPr>
            <a:endParaRPr lang="en-US" altLang="zh-TW" smtClean="0"/>
          </a:p>
          <a:p>
            <a:pPr>
              <a:buFont typeface="Arial" charset="0"/>
              <a:buNone/>
            </a:pPr>
            <a:r>
              <a:rPr lang="zh-TW" altLang="en-US" smtClean="0"/>
              <a:t>提示</a:t>
            </a:r>
            <a:r>
              <a:rPr lang="en-US" altLang="zh-TW" smtClean="0"/>
              <a:t>: 1</a:t>
            </a:r>
            <a:r>
              <a:rPr lang="zh-TW" altLang="en-US" smtClean="0"/>
              <a:t>公克、</a:t>
            </a:r>
            <a:r>
              <a:rPr lang="en-US" altLang="zh-TW" smtClean="0"/>
              <a:t>4</a:t>
            </a:r>
            <a:r>
              <a:rPr lang="zh-TW" altLang="zh-TW" smtClean="0"/>
              <a:t> ℃</a:t>
            </a:r>
            <a:r>
              <a:rPr lang="zh-TW" altLang="en-US" smtClean="0"/>
              <a:t>的水本身的熱量無法直接得</a:t>
            </a:r>
            <a:endParaRPr lang="en-US" altLang="zh-TW" smtClean="0"/>
          </a:p>
          <a:p>
            <a:pPr>
              <a:buFont typeface="Arial" charset="0"/>
              <a:buNone/>
            </a:pPr>
            <a:r>
              <a:rPr lang="zh-TW" altLang="en-US" smtClean="0"/>
              <a:t>           知，但可以用比較的</a:t>
            </a:r>
            <a:r>
              <a:rPr lang="en-US" altLang="zh-TW" smtClean="0"/>
              <a:t>!</a:t>
            </a:r>
            <a:endParaRPr lang="zh-TW" altLang="en-US" smtClean="0"/>
          </a:p>
          <a:p>
            <a:pPr>
              <a:buFont typeface="Arial" charset="0"/>
              <a:buNone/>
            </a:pPr>
            <a:endParaRPr lang="zh-TW" altLang="en-US" smtClean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內容版面配置區 2"/>
          <p:cNvSpPr>
            <a:spLocks noGrp="1"/>
          </p:cNvSpPr>
          <p:nvPr>
            <p:ph idx="1"/>
          </p:nvPr>
        </p:nvSpPr>
        <p:spPr>
          <a:xfrm>
            <a:off x="468313" y="549275"/>
            <a:ext cx="8229600" cy="4525963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US" altLang="zh-TW" smtClean="0"/>
              <a:t>18.</a:t>
            </a:r>
            <a:r>
              <a:rPr lang="zh-TW" altLang="en-US" u="sng" smtClean="0"/>
              <a:t>小秋</a:t>
            </a:r>
            <a:r>
              <a:rPr lang="zh-TW" altLang="en-US" smtClean="0"/>
              <a:t>以同一穩定的熱源分別加熱質量</a:t>
            </a:r>
            <a:r>
              <a:rPr lang="en-US" altLang="zh-TW" smtClean="0"/>
              <a:t>M</a:t>
            </a:r>
            <a:r>
              <a:rPr lang="en-US" altLang="zh-TW" baseline="-25000" smtClean="0"/>
              <a:t>1</a:t>
            </a:r>
            <a:r>
              <a:rPr lang="zh-TW" altLang="en-US" smtClean="0"/>
              <a:t>與   </a:t>
            </a:r>
            <a:endParaRPr lang="en-US" altLang="zh-TW" smtClean="0"/>
          </a:p>
          <a:p>
            <a:pPr>
              <a:buFont typeface="Arial" charset="0"/>
              <a:buNone/>
            </a:pPr>
            <a:r>
              <a:rPr lang="zh-TW" altLang="en-US" smtClean="0"/>
              <a:t>      </a:t>
            </a:r>
            <a:r>
              <a:rPr lang="en-US" altLang="zh-TW" smtClean="0"/>
              <a:t>M</a:t>
            </a:r>
            <a:r>
              <a:rPr lang="en-US" altLang="zh-TW" baseline="-25000" smtClean="0"/>
              <a:t>2</a:t>
            </a:r>
            <a:r>
              <a:rPr lang="zh-TW" altLang="en-US" smtClean="0"/>
              <a:t>公克的水，得到溫度變化與加熱時間的</a:t>
            </a:r>
            <a:endParaRPr lang="en-US" altLang="zh-TW" smtClean="0"/>
          </a:p>
          <a:p>
            <a:pPr>
              <a:buFont typeface="Arial" charset="0"/>
              <a:buNone/>
            </a:pPr>
            <a:r>
              <a:rPr lang="zh-TW" altLang="en-US" smtClean="0"/>
              <a:t>      關係圖如下所示，則</a:t>
            </a:r>
            <a:r>
              <a:rPr lang="en-US" altLang="zh-TW" smtClean="0"/>
              <a:t>M</a:t>
            </a:r>
            <a:r>
              <a:rPr lang="en-US" altLang="zh-TW" baseline="-25000" smtClean="0"/>
              <a:t>1</a:t>
            </a:r>
            <a:r>
              <a:rPr lang="zh-TW" altLang="en-US" smtClean="0"/>
              <a:t>、</a:t>
            </a:r>
            <a:r>
              <a:rPr lang="en-US" altLang="zh-TW" smtClean="0"/>
              <a:t>M</a:t>
            </a:r>
            <a:r>
              <a:rPr lang="en-US" altLang="zh-TW" baseline="-25000" smtClean="0"/>
              <a:t>2</a:t>
            </a:r>
            <a:r>
              <a:rPr lang="zh-TW" altLang="en-US" smtClean="0"/>
              <a:t>的大小關係 </a:t>
            </a:r>
            <a:endParaRPr lang="en-US" altLang="zh-TW" smtClean="0"/>
          </a:p>
          <a:p>
            <a:pPr>
              <a:buFont typeface="Arial" charset="0"/>
              <a:buNone/>
            </a:pPr>
            <a:r>
              <a:rPr lang="zh-TW" altLang="en-US" smtClean="0"/>
              <a:t>      為</a:t>
            </a:r>
            <a:r>
              <a:rPr lang="en-US" altLang="zh-TW" smtClean="0"/>
              <a:t>:</a:t>
            </a:r>
          </a:p>
          <a:p>
            <a:pPr>
              <a:buFont typeface="Arial" charset="0"/>
              <a:buNone/>
            </a:pPr>
            <a:endParaRPr lang="en-US" altLang="zh-TW" smtClean="0"/>
          </a:p>
          <a:p>
            <a:pPr>
              <a:buFont typeface="Arial" charset="0"/>
              <a:buNone/>
            </a:pPr>
            <a:endParaRPr lang="en-US" altLang="zh-TW" smtClean="0"/>
          </a:p>
          <a:p>
            <a:pPr>
              <a:buFont typeface="Arial" charset="0"/>
              <a:buNone/>
            </a:pPr>
            <a:r>
              <a:rPr lang="zh-TW" altLang="en-US" smtClean="0"/>
              <a:t>      </a:t>
            </a:r>
            <a:r>
              <a:rPr lang="en-US" altLang="zh-TW" smtClean="0"/>
              <a:t>(A)M</a:t>
            </a:r>
            <a:r>
              <a:rPr lang="en-US" altLang="zh-TW" baseline="-25000" smtClean="0"/>
              <a:t>1</a:t>
            </a:r>
            <a:r>
              <a:rPr lang="en-US" altLang="zh-TW" smtClean="0"/>
              <a:t>&gt;M</a:t>
            </a:r>
            <a:r>
              <a:rPr lang="en-US" altLang="zh-TW" baseline="-25000" smtClean="0"/>
              <a:t>2 </a:t>
            </a:r>
            <a:r>
              <a:rPr lang="en-US" altLang="zh-TW" smtClean="0"/>
              <a:t>(B)M</a:t>
            </a:r>
            <a:r>
              <a:rPr lang="en-US" altLang="zh-TW" baseline="-25000" smtClean="0"/>
              <a:t>1</a:t>
            </a:r>
            <a:r>
              <a:rPr lang="en-US" altLang="zh-TW" smtClean="0"/>
              <a:t>&lt;M</a:t>
            </a:r>
            <a:r>
              <a:rPr lang="en-US" altLang="zh-TW" baseline="-25000" smtClean="0"/>
              <a:t>2 </a:t>
            </a:r>
            <a:r>
              <a:rPr lang="en-US" altLang="zh-TW" smtClean="0"/>
              <a:t>(C)M</a:t>
            </a:r>
            <a:r>
              <a:rPr lang="en-US" altLang="zh-TW" baseline="-25000" smtClean="0"/>
              <a:t>1</a:t>
            </a:r>
            <a:r>
              <a:rPr lang="en-US" altLang="zh-TW" smtClean="0"/>
              <a:t>=M</a:t>
            </a:r>
            <a:r>
              <a:rPr lang="en-US" altLang="zh-TW" baseline="-25000" smtClean="0"/>
              <a:t>2</a:t>
            </a:r>
            <a:r>
              <a:rPr lang="zh-TW" altLang="en-US" smtClean="0"/>
              <a:t> </a:t>
            </a:r>
            <a:r>
              <a:rPr lang="en-US" altLang="zh-TW" smtClean="0"/>
              <a:t>(D)</a:t>
            </a:r>
            <a:r>
              <a:rPr lang="zh-TW" altLang="en-US" smtClean="0"/>
              <a:t>資料不 </a:t>
            </a:r>
          </a:p>
          <a:p>
            <a:pPr>
              <a:buFont typeface="Arial" charset="0"/>
              <a:buNone/>
            </a:pPr>
            <a:r>
              <a:rPr lang="zh-TW" altLang="en-US" smtClean="0"/>
              <a:t>       全，無法判定</a:t>
            </a:r>
            <a:endParaRPr lang="en-US" altLang="zh-TW" smtClean="0"/>
          </a:p>
          <a:p>
            <a:pPr>
              <a:buFont typeface="Arial" charset="0"/>
              <a:buNone/>
            </a:pPr>
            <a:endParaRPr lang="zh-TW" altLang="en-US" smtClean="0"/>
          </a:p>
        </p:txBody>
      </p:sp>
      <p:pic>
        <p:nvPicPr>
          <p:cNvPr id="48131" name="Picture 3" descr="29"/>
          <p:cNvPicPr>
            <a:picLocks noChangeAspect="1" noChangeArrowheads="1"/>
          </p:cNvPicPr>
          <p:nvPr/>
        </p:nvPicPr>
        <p:blipFill>
          <a:blip r:embed="rId3" cstate="print"/>
          <a:srcRect t="5252"/>
          <a:stretch>
            <a:fillRect/>
          </a:stretch>
        </p:blipFill>
        <p:spPr bwMode="auto">
          <a:xfrm>
            <a:off x="2203450" y="2493963"/>
            <a:ext cx="2297113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內容版面配置區 2"/>
          <p:cNvSpPr>
            <a:spLocks noGrp="1"/>
          </p:cNvSpPr>
          <p:nvPr>
            <p:ph idx="1"/>
          </p:nvPr>
        </p:nvSpPr>
        <p:spPr>
          <a:xfrm>
            <a:off x="457200" y="260350"/>
            <a:ext cx="8229600" cy="5865813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US" altLang="zh-TW" dirty="0" smtClean="0"/>
              <a:t>18.</a:t>
            </a:r>
            <a:r>
              <a:rPr lang="zh-TW" altLang="en-US" u="sng" dirty="0" smtClean="0"/>
              <a:t>小秋</a:t>
            </a:r>
            <a:r>
              <a:rPr lang="zh-TW" altLang="en-US" dirty="0" smtClean="0"/>
              <a:t>以同一穩定的熱源分別加熱質量</a:t>
            </a:r>
            <a:r>
              <a:rPr lang="en-US" altLang="zh-TW" dirty="0" smtClean="0"/>
              <a:t>M</a:t>
            </a:r>
            <a:r>
              <a:rPr lang="en-US" altLang="zh-TW" baseline="-25000" dirty="0" smtClean="0"/>
              <a:t>1</a:t>
            </a:r>
            <a:r>
              <a:rPr lang="zh-TW" altLang="en-US" dirty="0" smtClean="0"/>
              <a:t>與   </a:t>
            </a:r>
            <a:endParaRPr lang="en-US" altLang="zh-TW" dirty="0" smtClean="0"/>
          </a:p>
          <a:p>
            <a:pPr>
              <a:buFont typeface="Arial" charset="0"/>
              <a:buNone/>
            </a:pPr>
            <a:r>
              <a:rPr lang="zh-TW" altLang="en-US" dirty="0" smtClean="0"/>
              <a:t>      </a:t>
            </a:r>
            <a:r>
              <a:rPr lang="en-US" altLang="zh-TW" dirty="0" smtClean="0"/>
              <a:t>M</a:t>
            </a:r>
            <a:r>
              <a:rPr lang="en-US" altLang="zh-TW" baseline="-25000" dirty="0" smtClean="0"/>
              <a:t>2</a:t>
            </a:r>
            <a:r>
              <a:rPr lang="zh-TW" altLang="en-US" dirty="0" smtClean="0"/>
              <a:t>公克的水，得到溫度變化與加熱時間的</a:t>
            </a:r>
            <a:endParaRPr lang="en-US" altLang="zh-TW" dirty="0" smtClean="0"/>
          </a:p>
          <a:p>
            <a:pPr>
              <a:buFont typeface="Arial" charset="0"/>
              <a:buNone/>
            </a:pPr>
            <a:r>
              <a:rPr lang="zh-TW" altLang="en-US" dirty="0" smtClean="0"/>
              <a:t>      關係圖如右所示，則</a:t>
            </a:r>
            <a:r>
              <a:rPr lang="en-US" altLang="zh-TW" dirty="0" smtClean="0"/>
              <a:t>M</a:t>
            </a:r>
            <a:r>
              <a:rPr lang="en-US" altLang="zh-TW" baseline="-25000" dirty="0" smtClean="0"/>
              <a:t>1</a:t>
            </a:r>
            <a:r>
              <a:rPr lang="zh-TW" altLang="en-US" dirty="0" smtClean="0"/>
              <a:t>、</a:t>
            </a:r>
            <a:r>
              <a:rPr lang="en-US" altLang="zh-TW" dirty="0" smtClean="0"/>
              <a:t>M</a:t>
            </a:r>
            <a:r>
              <a:rPr lang="en-US" altLang="zh-TW" baseline="-25000" dirty="0" smtClean="0"/>
              <a:t>2</a:t>
            </a:r>
            <a:r>
              <a:rPr lang="zh-TW" altLang="en-US" dirty="0" smtClean="0"/>
              <a:t>的大小關係 </a:t>
            </a:r>
            <a:endParaRPr lang="en-US" altLang="zh-TW" dirty="0" smtClean="0"/>
          </a:p>
          <a:p>
            <a:pPr>
              <a:buFont typeface="Arial" charset="0"/>
              <a:buNone/>
            </a:pPr>
            <a:r>
              <a:rPr lang="zh-TW" altLang="en-US" dirty="0" smtClean="0"/>
              <a:t>      為</a:t>
            </a:r>
            <a:r>
              <a:rPr lang="en-US" altLang="zh-TW" dirty="0" smtClean="0"/>
              <a:t>:</a:t>
            </a:r>
          </a:p>
          <a:p>
            <a:pPr>
              <a:buFont typeface="Arial" charset="0"/>
              <a:buNone/>
            </a:pPr>
            <a:r>
              <a:rPr lang="zh-TW" altLang="en-US" dirty="0" smtClean="0"/>
              <a:t>      </a:t>
            </a:r>
            <a:endParaRPr lang="en-US" altLang="zh-TW" dirty="0" smtClean="0"/>
          </a:p>
          <a:p>
            <a:pPr>
              <a:buFont typeface="Arial" charset="0"/>
              <a:buNone/>
            </a:pPr>
            <a:endParaRPr lang="en-US" altLang="zh-TW" dirty="0" smtClean="0"/>
          </a:p>
          <a:p>
            <a:pPr>
              <a:buFont typeface="Arial" charset="0"/>
              <a:buNone/>
            </a:pPr>
            <a:r>
              <a:rPr lang="en-US" altLang="zh-TW" dirty="0" smtClean="0"/>
              <a:t>(</a:t>
            </a:r>
            <a:r>
              <a:rPr lang="en-US" altLang="zh-TW" dirty="0" smtClean="0"/>
              <a:t>A)M</a:t>
            </a:r>
            <a:r>
              <a:rPr lang="en-US" altLang="zh-TW" baseline="-25000" dirty="0" smtClean="0"/>
              <a:t>1</a:t>
            </a:r>
            <a:r>
              <a:rPr lang="en-US" altLang="zh-TW" dirty="0" smtClean="0"/>
              <a:t>&gt;M</a:t>
            </a:r>
            <a:r>
              <a:rPr lang="en-US" altLang="zh-TW" baseline="-25000" dirty="0" smtClean="0"/>
              <a:t>2 </a:t>
            </a:r>
            <a:r>
              <a:rPr lang="en-US" altLang="zh-TW" dirty="0" smtClean="0"/>
              <a:t>(B)M</a:t>
            </a:r>
            <a:r>
              <a:rPr lang="en-US" altLang="zh-TW" baseline="-25000" dirty="0" smtClean="0"/>
              <a:t>1</a:t>
            </a:r>
            <a:r>
              <a:rPr lang="en-US" altLang="zh-TW" dirty="0" smtClean="0"/>
              <a:t>&lt;M</a:t>
            </a:r>
            <a:r>
              <a:rPr lang="en-US" altLang="zh-TW" baseline="-25000" dirty="0" smtClean="0"/>
              <a:t>2 </a:t>
            </a:r>
            <a:r>
              <a:rPr lang="en-US" altLang="zh-TW" dirty="0" smtClean="0"/>
              <a:t>(C)M</a:t>
            </a:r>
            <a:r>
              <a:rPr lang="en-US" altLang="zh-TW" baseline="-25000" dirty="0" smtClean="0"/>
              <a:t>1</a:t>
            </a:r>
            <a:r>
              <a:rPr lang="en-US" altLang="zh-TW" dirty="0" smtClean="0"/>
              <a:t>=M</a:t>
            </a:r>
            <a:r>
              <a:rPr lang="en-US" altLang="zh-TW" baseline="-25000" dirty="0" smtClean="0"/>
              <a:t>2</a:t>
            </a:r>
            <a:r>
              <a:rPr lang="zh-TW" altLang="en-US" dirty="0" smtClean="0"/>
              <a:t> </a:t>
            </a:r>
            <a:r>
              <a:rPr lang="en-US" altLang="zh-TW" dirty="0" smtClean="0"/>
              <a:t>(D)</a:t>
            </a:r>
            <a:r>
              <a:rPr lang="zh-TW" altLang="en-US" dirty="0" smtClean="0"/>
              <a:t>資料不全，</a:t>
            </a:r>
            <a:endParaRPr lang="en-US" altLang="zh-TW" dirty="0" smtClean="0"/>
          </a:p>
          <a:p>
            <a:pPr>
              <a:buFont typeface="Arial" charset="0"/>
              <a:buNone/>
            </a:pPr>
            <a:r>
              <a:rPr lang="zh-TW" altLang="en-US" dirty="0" smtClean="0"/>
              <a:t>       無法判定</a:t>
            </a:r>
            <a:endParaRPr lang="en-US" altLang="zh-TW" dirty="0" smtClean="0"/>
          </a:p>
          <a:p>
            <a:pPr>
              <a:buFont typeface="Arial" charset="0"/>
              <a:buNone/>
            </a:pPr>
            <a:endParaRPr lang="en-US" altLang="zh-TW" dirty="0" smtClean="0"/>
          </a:p>
          <a:p>
            <a:pPr>
              <a:buFont typeface="Arial" charset="0"/>
              <a:buNone/>
            </a:pPr>
            <a:r>
              <a:rPr lang="zh-TW" altLang="en-US" dirty="0" smtClean="0"/>
              <a:t> </a:t>
            </a:r>
            <a:r>
              <a:rPr lang="zh-TW" altLang="en-US" dirty="0" smtClean="0"/>
              <a:t>提示</a:t>
            </a:r>
            <a:r>
              <a:rPr lang="en-US" altLang="zh-TW" dirty="0" smtClean="0"/>
              <a:t>:</a:t>
            </a:r>
            <a:r>
              <a:rPr lang="zh-TW" altLang="en-US" dirty="0" smtClean="0"/>
              <a:t>水量愈多，燒開水愈慢</a:t>
            </a:r>
          </a:p>
        </p:txBody>
      </p:sp>
      <p:pic>
        <p:nvPicPr>
          <p:cNvPr id="3" name="Picture 3" descr="29"/>
          <p:cNvPicPr>
            <a:picLocks noChangeAspect="1" noChangeArrowheads="1"/>
          </p:cNvPicPr>
          <p:nvPr/>
        </p:nvPicPr>
        <p:blipFill>
          <a:blip r:embed="rId3" cstate="print"/>
          <a:srcRect t="5252"/>
          <a:stretch>
            <a:fillRect/>
          </a:stretch>
        </p:blipFill>
        <p:spPr bwMode="auto">
          <a:xfrm>
            <a:off x="2203450" y="2132856"/>
            <a:ext cx="2297113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內容版面配置區 2"/>
          <p:cNvSpPr>
            <a:spLocks noGrp="1"/>
          </p:cNvSpPr>
          <p:nvPr>
            <p:ph idx="1"/>
          </p:nvPr>
        </p:nvSpPr>
        <p:spPr>
          <a:xfrm>
            <a:off x="468313" y="476250"/>
            <a:ext cx="8229600" cy="4525963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US" altLang="zh-TW" smtClean="0"/>
              <a:t>19.</a:t>
            </a:r>
            <a:r>
              <a:rPr lang="zh-TW" altLang="en-US" smtClean="0"/>
              <a:t>塗了氯化亞鈷水溶液的濾紙，放在酒精燈上烘乾時，顏色變化為</a:t>
            </a:r>
            <a:r>
              <a:rPr lang="en-US" altLang="zh-TW" smtClean="0"/>
              <a:t>:</a:t>
            </a:r>
          </a:p>
          <a:p>
            <a:pPr>
              <a:buFont typeface="Arial" charset="0"/>
              <a:buNone/>
            </a:pPr>
            <a:r>
              <a:rPr lang="zh-TW" altLang="en-US" smtClean="0"/>
              <a:t>    </a:t>
            </a:r>
            <a:r>
              <a:rPr lang="en-US" altLang="zh-TW" smtClean="0"/>
              <a:t>(A)</a:t>
            </a:r>
            <a:r>
              <a:rPr lang="zh-TW" altLang="en-US" smtClean="0"/>
              <a:t>粉紅→藍 </a:t>
            </a:r>
            <a:r>
              <a:rPr lang="en-US" altLang="zh-TW" smtClean="0"/>
              <a:t>(B)</a:t>
            </a:r>
            <a:r>
              <a:rPr lang="zh-TW" altLang="en-US" smtClean="0"/>
              <a:t>藍→粉紅 </a:t>
            </a:r>
            <a:r>
              <a:rPr lang="en-US" altLang="zh-TW" smtClean="0"/>
              <a:t>(C)</a:t>
            </a:r>
            <a:r>
              <a:rPr lang="zh-TW" altLang="en-US" smtClean="0"/>
              <a:t>粉紅→無色 </a:t>
            </a:r>
            <a:r>
              <a:rPr lang="en-US" altLang="zh-TW" smtClean="0"/>
              <a:t>(D)</a:t>
            </a:r>
            <a:r>
              <a:rPr lang="zh-TW" altLang="en-US" smtClean="0"/>
              <a:t>無色→粉紅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內容版面配置區 2"/>
          <p:cNvSpPr>
            <a:spLocks noGrp="1"/>
          </p:cNvSpPr>
          <p:nvPr>
            <p:ph idx="1"/>
          </p:nvPr>
        </p:nvSpPr>
        <p:spPr>
          <a:xfrm>
            <a:off x="457200" y="333375"/>
            <a:ext cx="8229600" cy="5792788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US" altLang="zh-TW" smtClean="0"/>
              <a:t>19.</a:t>
            </a:r>
            <a:r>
              <a:rPr lang="zh-TW" altLang="en-US" smtClean="0"/>
              <a:t>塗了氯化亞鈷水溶液的濾紙，放在酒精燈上烘乾時，顏色變化為</a:t>
            </a:r>
            <a:r>
              <a:rPr lang="en-US" altLang="zh-TW" smtClean="0"/>
              <a:t>:</a:t>
            </a:r>
          </a:p>
          <a:p>
            <a:pPr>
              <a:buFont typeface="Arial" charset="0"/>
              <a:buNone/>
            </a:pPr>
            <a:r>
              <a:rPr lang="zh-TW" altLang="en-US" smtClean="0"/>
              <a:t>    </a:t>
            </a:r>
            <a:r>
              <a:rPr lang="en-US" altLang="zh-TW" smtClean="0"/>
              <a:t>(A)</a:t>
            </a:r>
            <a:r>
              <a:rPr lang="zh-TW" altLang="en-US" smtClean="0"/>
              <a:t>粉紅→藍 </a:t>
            </a:r>
            <a:r>
              <a:rPr lang="en-US" altLang="zh-TW" smtClean="0"/>
              <a:t>(B)</a:t>
            </a:r>
            <a:r>
              <a:rPr lang="zh-TW" altLang="en-US" smtClean="0"/>
              <a:t>藍→粉紅 </a:t>
            </a:r>
            <a:r>
              <a:rPr lang="en-US" altLang="zh-TW" smtClean="0"/>
              <a:t>(C)</a:t>
            </a:r>
            <a:r>
              <a:rPr lang="zh-TW" altLang="en-US" smtClean="0"/>
              <a:t>粉紅→無色 </a:t>
            </a:r>
            <a:r>
              <a:rPr lang="en-US" altLang="zh-TW" smtClean="0"/>
              <a:t>(D)</a:t>
            </a:r>
            <a:r>
              <a:rPr lang="zh-TW" altLang="en-US" smtClean="0"/>
              <a:t>無色→粉紅</a:t>
            </a:r>
          </a:p>
          <a:p>
            <a:pPr>
              <a:buFont typeface="Arial" charset="0"/>
              <a:buNone/>
            </a:pPr>
            <a:endParaRPr lang="en-US" altLang="zh-TW" smtClean="0"/>
          </a:p>
          <a:p>
            <a:pPr>
              <a:buFont typeface="Arial" charset="0"/>
              <a:buNone/>
            </a:pPr>
            <a:r>
              <a:rPr lang="zh-TW" altLang="en-US" smtClean="0"/>
              <a:t>提示</a:t>
            </a:r>
            <a:r>
              <a:rPr lang="en-US" altLang="zh-TW" smtClean="0"/>
              <a:t>:</a:t>
            </a:r>
            <a:r>
              <a:rPr lang="zh-TW" altLang="en-US" smtClean="0"/>
              <a:t>氯化亞鈷用來檢驗水，無水氯化亞鈷藍</a:t>
            </a:r>
            <a:endParaRPr lang="en-US" altLang="zh-TW" smtClean="0"/>
          </a:p>
          <a:p>
            <a:pPr>
              <a:buFont typeface="Arial" charset="0"/>
              <a:buNone/>
            </a:pPr>
            <a:r>
              <a:rPr lang="zh-TW" altLang="en-US" smtClean="0"/>
              <a:t>          色，遇水則變成粉紅色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內容版面配置區 2"/>
          <p:cNvSpPr>
            <a:spLocks noGrp="1"/>
          </p:cNvSpPr>
          <p:nvPr>
            <p:ph idx="1"/>
          </p:nvPr>
        </p:nvSpPr>
        <p:spPr>
          <a:xfrm>
            <a:off x="457200" y="1196975"/>
            <a:ext cx="8229600" cy="4929188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US" altLang="zh-TW" smtClean="0"/>
              <a:t>20.</a:t>
            </a:r>
            <a:r>
              <a:rPr lang="zh-TW" altLang="en-US" smtClean="0"/>
              <a:t>環保署明定於民國</a:t>
            </a:r>
            <a:r>
              <a:rPr lang="en-US" altLang="zh-TW" smtClean="0"/>
              <a:t>100</a:t>
            </a:r>
            <a:r>
              <a:rPr lang="zh-TW" altLang="en-US" smtClean="0"/>
              <a:t>年</a:t>
            </a:r>
            <a:r>
              <a:rPr lang="en-US" altLang="zh-TW" smtClean="0"/>
              <a:t>7</a:t>
            </a:r>
            <a:r>
              <a:rPr lang="zh-TW" altLang="en-US" smtClean="0"/>
              <a:t>月</a:t>
            </a:r>
            <a:r>
              <a:rPr lang="en-US" altLang="zh-TW" smtClean="0"/>
              <a:t>1</a:t>
            </a:r>
            <a:r>
              <a:rPr lang="zh-TW" altLang="en-US" smtClean="0"/>
              <a:t>日起禁止水銀體溫計輸入及販賣予一般民眾或非醫療機構，請問為什麼</a:t>
            </a:r>
            <a:r>
              <a:rPr lang="en-US" altLang="zh-TW" smtClean="0"/>
              <a:t>?</a:t>
            </a:r>
          </a:p>
          <a:p>
            <a:pPr>
              <a:buFont typeface="Arial" charset="0"/>
              <a:buNone/>
            </a:pPr>
            <a:r>
              <a:rPr lang="zh-TW" altLang="en-US" smtClean="0"/>
              <a:t>    </a:t>
            </a:r>
            <a:r>
              <a:rPr lang="en-US" altLang="zh-TW" smtClean="0"/>
              <a:t>(A)</a:t>
            </a:r>
            <a:r>
              <a:rPr lang="zh-TW" altLang="en-US" smtClean="0"/>
              <a:t>水銀價格昂貴 </a:t>
            </a:r>
            <a:r>
              <a:rPr lang="en-US" altLang="zh-TW" smtClean="0"/>
              <a:t>(B)</a:t>
            </a:r>
            <a:r>
              <a:rPr lang="zh-TW" altLang="en-US" smtClean="0"/>
              <a:t>水銀受熱膨脹不均，測體溫誤差大 </a:t>
            </a:r>
            <a:r>
              <a:rPr lang="en-US" altLang="zh-TW" smtClean="0"/>
              <a:t>(C)</a:t>
            </a:r>
            <a:r>
              <a:rPr lang="zh-TW" altLang="en-US" smtClean="0"/>
              <a:t>水銀會造成環境汙染 </a:t>
            </a:r>
            <a:r>
              <a:rPr lang="en-US" altLang="zh-TW" smtClean="0"/>
              <a:t>(D)</a:t>
            </a:r>
            <a:r>
              <a:rPr lang="zh-TW" altLang="en-US" smtClean="0"/>
              <a:t>水銀成銀白色，較不易觀察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內容版面配置區 2"/>
          <p:cNvSpPr>
            <a:spLocks noGrp="1"/>
          </p:cNvSpPr>
          <p:nvPr>
            <p:ph idx="1"/>
          </p:nvPr>
        </p:nvSpPr>
        <p:spPr>
          <a:xfrm>
            <a:off x="457200" y="333375"/>
            <a:ext cx="8229600" cy="5792788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US" altLang="zh-TW" dirty="0" smtClean="0"/>
              <a:t>2. 68°F</a:t>
            </a:r>
            <a:r>
              <a:rPr lang="zh-TW" altLang="en-US" dirty="0" smtClean="0"/>
              <a:t>相當於幾度</a:t>
            </a:r>
            <a:r>
              <a:rPr lang="zh-TW" altLang="zh-TW" dirty="0" smtClean="0"/>
              <a:t>℃</a:t>
            </a:r>
            <a:r>
              <a:rPr lang="en-US" altLang="zh-TW" dirty="0" smtClean="0"/>
              <a:t>?</a:t>
            </a:r>
          </a:p>
          <a:p>
            <a:pPr>
              <a:buFont typeface="Arial" charset="0"/>
              <a:buNone/>
            </a:pPr>
            <a:r>
              <a:rPr lang="en-US" altLang="zh-TW" dirty="0" smtClean="0"/>
              <a:t>     (A)20 (B)55 (C)64.8 (D)180</a:t>
            </a:r>
          </a:p>
          <a:p>
            <a:pPr>
              <a:buFont typeface="Arial" charset="0"/>
              <a:buNone/>
            </a:pPr>
            <a:endParaRPr lang="en-US" altLang="zh-TW" dirty="0" smtClean="0"/>
          </a:p>
          <a:p>
            <a:pPr>
              <a:buFont typeface="Arial" charset="0"/>
              <a:buNone/>
            </a:pPr>
            <a:r>
              <a:rPr lang="zh-TW" altLang="en-US" dirty="0" smtClean="0"/>
              <a:t>提示</a:t>
            </a:r>
            <a:r>
              <a:rPr lang="en-US" altLang="zh-TW" dirty="0" smtClean="0"/>
              <a:t>:</a:t>
            </a:r>
          </a:p>
          <a:p>
            <a:pPr>
              <a:buFont typeface="Arial" charset="0"/>
              <a:buNone/>
            </a:pPr>
            <a:r>
              <a:rPr lang="en-US" altLang="zh-TW" dirty="0" smtClean="0"/>
              <a:t>           (1)</a:t>
            </a:r>
            <a:r>
              <a:rPr lang="zh-TW" altLang="zh-TW" dirty="0" smtClean="0"/>
              <a:t>℃</a:t>
            </a:r>
            <a:r>
              <a:rPr lang="en-US" altLang="zh-TW" dirty="0" smtClean="0"/>
              <a:t>=5/9x(°F-32)</a:t>
            </a:r>
          </a:p>
          <a:p>
            <a:pPr>
              <a:buFont typeface="Arial" charset="0"/>
              <a:buNone/>
            </a:pPr>
            <a:r>
              <a:rPr lang="en-US" altLang="zh-TW" dirty="0" smtClean="0"/>
              <a:t>            (2)(100-</a:t>
            </a:r>
            <a:r>
              <a:rPr lang="zh-TW" altLang="zh-TW" dirty="0" smtClean="0"/>
              <a:t> ℃</a:t>
            </a:r>
            <a:r>
              <a:rPr lang="en-US" altLang="zh-TW" dirty="0" smtClean="0"/>
              <a:t>):(100-0)=(212-°F)</a:t>
            </a:r>
            <a:r>
              <a:rPr lang="en-US" altLang="zh-TW" dirty="0" smtClean="0">
                <a:sym typeface="Wingdings" pitchFamily="2" charset="2"/>
              </a:rPr>
              <a:t>:(212-32)</a:t>
            </a:r>
            <a:endParaRPr lang="en-US" altLang="zh-TW" dirty="0" smtClean="0"/>
          </a:p>
          <a:p>
            <a:pPr>
              <a:buFont typeface="Arial" charset="0"/>
              <a:buNone/>
            </a:pPr>
            <a:endParaRPr lang="zh-TW" altLang="en-US" dirty="0" smtClean="0"/>
          </a:p>
          <a:p>
            <a:pPr>
              <a:buFont typeface="Arial" charset="0"/>
              <a:buNone/>
            </a:pPr>
            <a:endParaRPr lang="zh-TW" altLang="en-US" dirty="0" smtClean="0"/>
          </a:p>
          <a:p>
            <a:pPr>
              <a:buFont typeface="Arial" charset="0"/>
              <a:buNone/>
            </a:pPr>
            <a:endParaRPr lang="en-US" altLang="zh-TW" dirty="0" smtClean="0"/>
          </a:p>
          <a:p>
            <a:pPr>
              <a:buFont typeface="Arial" charset="0"/>
              <a:buNone/>
            </a:pPr>
            <a:endParaRPr lang="zh-TW" altLang="en-US" dirty="0" smtClean="0"/>
          </a:p>
        </p:txBody>
      </p:sp>
      <p:pic>
        <p:nvPicPr>
          <p:cNvPr id="16388" name="Picture 4" descr="2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20900" y="4178300"/>
            <a:ext cx="3890963" cy="1843088"/>
          </a:xfrm>
          <a:prstGeom prst="rect">
            <a:avLst/>
          </a:prstGeom>
          <a:noFill/>
        </p:spPr>
      </p:pic>
      <p:graphicFrame>
        <p:nvGraphicFramePr>
          <p:cNvPr id="16387" name="Object 3"/>
          <p:cNvGraphicFramePr>
            <a:graphicFrameLocks noChangeAspect="1"/>
          </p:cNvGraphicFramePr>
          <p:nvPr/>
        </p:nvGraphicFramePr>
        <p:xfrm>
          <a:off x="0" y="0"/>
          <a:ext cx="1647825" cy="371475"/>
        </p:xfrm>
        <a:graphic>
          <a:graphicData uri="http://schemas.openxmlformats.org/presentationml/2006/ole">
            <p:oleObj spid="_x0000_s16387" r:id="rId5" imgW="1651000" imgH="368300" progId="">
              <p:embed/>
            </p:oleObj>
          </a:graphicData>
        </a:graphic>
      </p:graphicFrame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0" y="0"/>
            <a:ext cx="2549525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zh-TW" altLang="en-US"/>
          </a:p>
        </p:txBody>
      </p:sp>
      <p:sp>
        <p:nvSpPr>
          <p:cNvPr id="16391" name="Rectangle 7"/>
          <p:cNvSpPr>
            <a:spLocks noChangeArrowheads="1"/>
          </p:cNvSpPr>
          <p:nvPr/>
        </p:nvSpPr>
        <p:spPr bwMode="auto">
          <a:xfrm>
            <a:off x="0" y="0"/>
            <a:ext cx="219075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zh-TW" altLang="en-US"/>
          </a:p>
        </p:txBody>
      </p:sp>
      <p:graphicFrame>
        <p:nvGraphicFramePr>
          <p:cNvPr id="16402" name="Group 18"/>
          <p:cNvGraphicFramePr>
            <a:graphicFrameLocks noGrp="1"/>
          </p:cNvGraphicFramePr>
          <p:nvPr/>
        </p:nvGraphicFramePr>
        <p:xfrm>
          <a:off x="0" y="0"/>
          <a:ext cx="4740275" cy="518160"/>
        </p:xfrm>
        <a:graphic>
          <a:graphicData uri="http://schemas.openxmlformats.org/drawingml/2006/table">
            <a:tbl>
              <a:tblPr/>
              <a:tblGrid>
                <a:gridCol w="2549525"/>
                <a:gridCol w="2190750"/>
              </a:tblGrid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TW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新細明體" charset="-12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TW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新細明體" charset="-12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404813"/>
            <a:ext cx="8229600" cy="5721350"/>
          </a:xfrm>
        </p:spPr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TW" sz="3000" dirty="0" smtClean="0"/>
              <a:t>20.</a:t>
            </a:r>
            <a:r>
              <a:rPr lang="zh-TW" altLang="en-US" sz="3000" dirty="0" smtClean="0"/>
              <a:t>環保署明定於民國</a:t>
            </a:r>
            <a:r>
              <a:rPr lang="en-US" altLang="zh-TW" sz="3000" dirty="0" smtClean="0"/>
              <a:t>100</a:t>
            </a:r>
            <a:r>
              <a:rPr lang="zh-TW" altLang="en-US" sz="3000" dirty="0" smtClean="0"/>
              <a:t>年</a:t>
            </a:r>
            <a:r>
              <a:rPr lang="en-US" altLang="zh-TW" sz="3000" dirty="0" smtClean="0"/>
              <a:t>7</a:t>
            </a:r>
            <a:r>
              <a:rPr lang="zh-TW" altLang="en-US" sz="3000" dirty="0" smtClean="0"/>
              <a:t>月</a:t>
            </a:r>
            <a:r>
              <a:rPr lang="en-US" altLang="zh-TW" sz="3000" dirty="0" smtClean="0"/>
              <a:t>1</a:t>
            </a:r>
            <a:r>
              <a:rPr lang="zh-TW" altLang="en-US" sz="3000" dirty="0" smtClean="0"/>
              <a:t>日起禁止水銀體溫計輸入及販賣予一般民眾或非醫療機構，請問為什麼</a:t>
            </a:r>
            <a:r>
              <a:rPr lang="en-US" altLang="zh-TW" sz="3000" dirty="0" smtClean="0"/>
              <a:t>?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zh-TW" altLang="en-US" sz="3000" dirty="0" smtClean="0"/>
              <a:t>    </a:t>
            </a:r>
            <a:r>
              <a:rPr lang="en-US" altLang="zh-TW" sz="3000" dirty="0" smtClean="0"/>
              <a:t>(A)</a:t>
            </a:r>
            <a:r>
              <a:rPr lang="zh-TW" altLang="en-US" sz="3000" dirty="0" smtClean="0"/>
              <a:t>水銀價格昂貴 </a:t>
            </a:r>
            <a:r>
              <a:rPr lang="en-US" altLang="zh-TW" sz="3000" dirty="0" smtClean="0"/>
              <a:t>(B)</a:t>
            </a:r>
            <a:r>
              <a:rPr lang="zh-TW" altLang="en-US" sz="3000" dirty="0" smtClean="0"/>
              <a:t>水銀受熱膨脹不均，測體溫誤差大 </a:t>
            </a:r>
            <a:r>
              <a:rPr lang="en-US" altLang="zh-TW" sz="3000" dirty="0" smtClean="0"/>
              <a:t>(C)</a:t>
            </a:r>
            <a:r>
              <a:rPr lang="zh-TW" altLang="en-US" sz="3000" dirty="0" smtClean="0"/>
              <a:t>水銀會造成環境汙染 </a:t>
            </a:r>
            <a:r>
              <a:rPr lang="en-US" altLang="zh-TW" sz="3000" dirty="0" smtClean="0"/>
              <a:t>(D)</a:t>
            </a:r>
            <a:r>
              <a:rPr lang="zh-TW" altLang="en-US" sz="3000" dirty="0" smtClean="0"/>
              <a:t>水銀成銀白色，較不易觀察</a:t>
            </a:r>
            <a:endParaRPr lang="en-US" altLang="zh-TW" sz="30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zh-TW" sz="30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zh-TW" altLang="en-US" sz="3000" dirty="0" smtClean="0"/>
              <a:t>提示</a:t>
            </a:r>
            <a:r>
              <a:rPr lang="en-US" altLang="zh-TW" sz="3000" dirty="0" smtClean="0"/>
              <a:t>:</a:t>
            </a:r>
            <a:r>
              <a:rPr lang="zh-TW" altLang="en-US" sz="3000" dirty="0" smtClean="0"/>
              <a:t>水銀具生物累積毒性，蓄積在人體內會造成神</a:t>
            </a:r>
            <a:endParaRPr lang="en-US" altLang="zh-TW" sz="30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zh-TW" altLang="en-US" sz="3000" dirty="0" smtClean="0"/>
              <a:t>          經病變，亦會造成胎兒畸形。因水銀體溫計多 </a:t>
            </a:r>
            <a:endParaRPr lang="en-US" altLang="zh-TW" sz="30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zh-TW" altLang="en-US" sz="3000" dirty="0" smtClean="0"/>
              <a:t>          為玻璃製品，使用前又需要甩針等動作，稍一</a:t>
            </a:r>
            <a:endParaRPr lang="en-US" altLang="zh-TW" sz="30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zh-TW" altLang="en-US" sz="3000" dirty="0" smtClean="0"/>
              <a:t>          不慎就可能摔破，或是孩童好奇拿來啃咬造成</a:t>
            </a:r>
            <a:endParaRPr lang="en-US" altLang="zh-TW" sz="30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zh-TW" altLang="en-US" sz="3000" dirty="0" smtClean="0"/>
              <a:t>          危險，因此為有效降低水銀對環境產生的毒害</a:t>
            </a:r>
            <a:endParaRPr lang="en-US" altLang="zh-TW" sz="30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zh-TW" altLang="en-US" sz="3000" dirty="0" smtClean="0"/>
              <a:t>          及污染，環保署採取「先限制、後禁止」的策</a:t>
            </a:r>
            <a:endParaRPr lang="en-US" altLang="zh-TW" sz="30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zh-TW" altLang="en-US" sz="3000" dirty="0" smtClean="0"/>
              <a:t>          略，限制水銀體溫計輸入及販賣。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zh-TW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內容版面配置區 2"/>
          <p:cNvSpPr>
            <a:spLocks noGrp="1"/>
          </p:cNvSpPr>
          <p:nvPr>
            <p:ph idx="1"/>
          </p:nvPr>
        </p:nvSpPr>
        <p:spPr>
          <a:xfrm>
            <a:off x="468313" y="476250"/>
            <a:ext cx="8229600" cy="4681538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US" altLang="zh-TW" smtClean="0"/>
              <a:t>3.</a:t>
            </a:r>
            <a:r>
              <a:rPr lang="zh-TW" altLang="en-US" smtClean="0"/>
              <a:t>當兩物體互相接觸時，下列敘述何者正確</a:t>
            </a:r>
            <a:r>
              <a:rPr lang="en-US" altLang="zh-TW" smtClean="0"/>
              <a:t>?</a:t>
            </a:r>
          </a:p>
          <a:p>
            <a:pPr>
              <a:buFont typeface="Arial" charset="0"/>
              <a:buNone/>
            </a:pPr>
            <a:r>
              <a:rPr lang="en-US" altLang="zh-TW" smtClean="0"/>
              <a:t>     (A)</a:t>
            </a:r>
            <a:r>
              <a:rPr lang="zh-TW" altLang="en-US" smtClean="0"/>
              <a:t>比熱大的物體把熱傳給比熱小的物體</a:t>
            </a:r>
            <a:endParaRPr lang="en-US" altLang="zh-TW" smtClean="0"/>
          </a:p>
          <a:p>
            <a:pPr>
              <a:buFont typeface="Arial" charset="0"/>
              <a:buNone/>
            </a:pPr>
            <a:r>
              <a:rPr lang="en-US" altLang="zh-TW" smtClean="0"/>
              <a:t>     (B)</a:t>
            </a:r>
            <a:r>
              <a:rPr lang="zh-TW" altLang="en-US" smtClean="0"/>
              <a:t>密度大的物體把熱傳給密度小的物體</a:t>
            </a:r>
            <a:endParaRPr lang="en-US" altLang="zh-TW" smtClean="0"/>
          </a:p>
          <a:p>
            <a:pPr>
              <a:buFont typeface="Arial" charset="0"/>
              <a:buNone/>
            </a:pPr>
            <a:r>
              <a:rPr lang="en-US" altLang="zh-TW" smtClean="0"/>
              <a:t>     (C)</a:t>
            </a:r>
            <a:r>
              <a:rPr lang="zh-TW" altLang="en-US" smtClean="0"/>
              <a:t>溫度大的物體把熱傳給溫度小的物體</a:t>
            </a:r>
            <a:endParaRPr lang="en-US" altLang="zh-TW" smtClean="0"/>
          </a:p>
          <a:p>
            <a:pPr>
              <a:buFont typeface="Arial" charset="0"/>
              <a:buNone/>
            </a:pPr>
            <a:r>
              <a:rPr lang="en-US" altLang="zh-TW" smtClean="0"/>
              <a:t>     (D)</a:t>
            </a:r>
            <a:r>
              <a:rPr lang="zh-TW" altLang="en-US" smtClean="0"/>
              <a:t>質量大的物體把熱傳給質量小的物體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內容版面配置區 2"/>
          <p:cNvSpPr>
            <a:spLocks noGrp="1"/>
          </p:cNvSpPr>
          <p:nvPr>
            <p:ph idx="1"/>
          </p:nvPr>
        </p:nvSpPr>
        <p:spPr>
          <a:xfrm>
            <a:off x="457200" y="404813"/>
            <a:ext cx="8229600" cy="572135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US" altLang="zh-TW" smtClean="0"/>
              <a:t>3.</a:t>
            </a:r>
            <a:r>
              <a:rPr lang="zh-TW" altLang="en-US" smtClean="0"/>
              <a:t>當兩物體互相接觸時，下列敘述何者正確</a:t>
            </a:r>
            <a:r>
              <a:rPr lang="en-US" altLang="zh-TW" smtClean="0"/>
              <a:t>?</a:t>
            </a:r>
          </a:p>
          <a:p>
            <a:pPr>
              <a:buFont typeface="Arial" charset="0"/>
              <a:buNone/>
            </a:pPr>
            <a:r>
              <a:rPr lang="en-US" altLang="zh-TW" smtClean="0"/>
              <a:t>   (A)</a:t>
            </a:r>
            <a:r>
              <a:rPr lang="zh-TW" altLang="en-US" smtClean="0"/>
              <a:t>比熱大的物體把熱傳給比熱小的物體</a:t>
            </a:r>
            <a:endParaRPr lang="en-US" altLang="zh-TW" smtClean="0"/>
          </a:p>
          <a:p>
            <a:pPr>
              <a:buFont typeface="Arial" charset="0"/>
              <a:buNone/>
            </a:pPr>
            <a:r>
              <a:rPr lang="en-US" altLang="zh-TW" smtClean="0"/>
              <a:t>   (B)</a:t>
            </a:r>
            <a:r>
              <a:rPr lang="zh-TW" altLang="en-US" smtClean="0"/>
              <a:t>密度大的物體把熱傳給密度小的物體</a:t>
            </a:r>
            <a:endParaRPr lang="en-US" altLang="zh-TW" smtClean="0"/>
          </a:p>
          <a:p>
            <a:pPr>
              <a:buFont typeface="Arial" charset="0"/>
              <a:buNone/>
            </a:pPr>
            <a:r>
              <a:rPr lang="en-US" altLang="zh-TW" smtClean="0"/>
              <a:t>   (C)</a:t>
            </a:r>
            <a:r>
              <a:rPr lang="zh-TW" altLang="en-US" smtClean="0"/>
              <a:t>溫度大的物體把熱傳給溫度小的物體</a:t>
            </a:r>
            <a:endParaRPr lang="en-US" altLang="zh-TW" smtClean="0"/>
          </a:p>
          <a:p>
            <a:pPr>
              <a:buFont typeface="Arial" charset="0"/>
              <a:buNone/>
            </a:pPr>
            <a:r>
              <a:rPr lang="en-US" altLang="zh-TW" smtClean="0"/>
              <a:t>   (D)</a:t>
            </a:r>
            <a:r>
              <a:rPr lang="zh-TW" altLang="en-US" smtClean="0"/>
              <a:t>質量大的物體把熱傳給質量小的物體</a:t>
            </a:r>
            <a:endParaRPr lang="en-US" altLang="zh-TW" smtClean="0"/>
          </a:p>
          <a:p>
            <a:pPr>
              <a:buFont typeface="Arial" charset="0"/>
              <a:buNone/>
            </a:pPr>
            <a:endParaRPr lang="en-US" altLang="zh-TW" smtClean="0"/>
          </a:p>
          <a:p>
            <a:pPr>
              <a:buFont typeface="Arial" charset="0"/>
              <a:buNone/>
            </a:pPr>
            <a:r>
              <a:rPr lang="zh-TW" altLang="en-US" smtClean="0"/>
              <a:t>提示</a:t>
            </a:r>
            <a:r>
              <a:rPr lang="en-US" altLang="zh-TW" smtClean="0"/>
              <a:t>:</a:t>
            </a:r>
          </a:p>
          <a:p>
            <a:pPr>
              <a:buFont typeface="Arial" charset="0"/>
              <a:buNone/>
            </a:pPr>
            <a:r>
              <a:rPr lang="zh-TW" altLang="en-US" smtClean="0"/>
              <a:t>    溫度不同的兩個物體間，會有熱能在轉移傳遞</a:t>
            </a:r>
            <a:endParaRPr lang="en-US" altLang="zh-TW" smtClean="0"/>
          </a:p>
          <a:p>
            <a:pPr>
              <a:buFont typeface="Arial" charset="0"/>
              <a:buNone/>
            </a:pPr>
            <a:endParaRPr lang="zh-TW" altLang="en-US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內容版面配置區 2"/>
          <p:cNvSpPr>
            <a:spLocks noGrp="1"/>
          </p:cNvSpPr>
          <p:nvPr>
            <p:ph idx="1"/>
          </p:nvPr>
        </p:nvSpPr>
        <p:spPr>
          <a:xfrm>
            <a:off x="446088" y="476250"/>
            <a:ext cx="8229600" cy="4525963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US" altLang="zh-TW" smtClean="0"/>
              <a:t>4.</a:t>
            </a:r>
            <a:r>
              <a:rPr lang="zh-TW" altLang="en-US" smtClean="0"/>
              <a:t>下列有關比熱的敘述，何者是正確的</a:t>
            </a:r>
            <a:r>
              <a:rPr lang="en-US" altLang="zh-TW" smtClean="0"/>
              <a:t>?</a:t>
            </a:r>
          </a:p>
          <a:p>
            <a:pPr>
              <a:buFont typeface="Arial" charset="0"/>
              <a:buNone/>
            </a:pPr>
            <a:r>
              <a:rPr lang="en-US" altLang="zh-TW" smtClean="0"/>
              <a:t>(A)1</a:t>
            </a:r>
            <a:r>
              <a:rPr lang="zh-TW" altLang="en-US" smtClean="0"/>
              <a:t>公克的物質上升</a:t>
            </a:r>
            <a:r>
              <a:rPr lang="zh-TW" altLang="zh-TW" smtClean="0"/>
              <a:t>℃</a:t>
            </a:r>
            <a:r>
              <a:rPr lang="zh-TW" altLang="en-US" smtClean="0"/>
              <a:t>所需的熱量，稱為該物質的比熱</a:t>
            </a:r>
            <a:endParaRPr lang="en-US" altLang="zh-TW" smtClean="0"/>
          </a:p>
          <a:p>
            <a:pPr>
              <a:buFont typeface="Arial" charset="0"/>
              <a:buNone/>
            </a:pPr>
            <a:r>
              <a:rPr lang="en-US" altLang="zh-TW" smtClean="0"/>
              <a:t>(B)</a:t>
            </a:r>
            <a:r>
              <a:rPr lang="zh-TW" altLang="en-US" smtClean="0"/>
              <a:t>同一物質的比熱與質量成正比</a:t>
            </a:r>
            <a:endParaRPr lang="en-US" altLang="zh-TW" smtClean="0"/>
          </a:p>
          <a:p>
            <a:pPr>
              <a:buFont typeface="Arial" charset="0"/>
              <a:buNone/>
            </a:pPr>
            <a:r>
              <a:rPr lang="en-US" altLang="zh-TW" smtClean="0"/>
              <a:t>(C)</a:t>
            </a:r>
            <a:r>
              <a:rPr lang="zh-TW" altLang="en-US" smtClean="0"/>
              <a:t>比熱大的物質，易冷易熱，溫度變化大</a:t>
            </a:r>
            <a:endParaRPr lang="en-US" altLang="zh-TW" smtClean="0"/>
          </a:p>
          <a:p>
            <a:pPr>
              <a:buFont typeface="Arial" charset="0"/>
              <a:buNone/>
            </a:pPr>
            <a:r>
              <a:rPr lang="en-US" altLang="zh-TW" smtClean="0"/>
              <a:t>(D)</a:t>
            </a:r>
            <a:r>
              <a:rPr lang="zh-TW" altLang="en-US" smtClean="0"/>
              <a:t>金屬的比熱比水大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88913"/>
            <a:ext cx="8229600" cy="6335712"/>
          </a:xfrm>
        </p:spPr>
        <p:txBody>
          <a:bodyPr rtlCol="0">
            <a:normAutofit fontScale="925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TW" sz="2800" dirty="0" smtClean="0"/>
              <a:t>4.</a:t>
            </a:r>
            <a:r>
              <a:rPr lang="zh-TW" altLang="en-US" sz="2800" dirty="0" smtClean="0"/>
              <a:t>下列有關比熱的敘述，何者是正確的</a:t>
            </a:r>
            <a:r>
              <a:rPr lang="en-US" altLang="zh-TW" sz="2800" dirty="0" smtClean="0"/>
              <a:t>?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TW" sz="2800" dirty="0" smtClean="0"/>
              <a:t>(A)1</a:t>
            </a:r>
            <a:r>
              <a:rPr lang="zh-TW" altLang="en-US" sz="2800" dirty="0" smtClean="0"/>
              <a:t>公克的物質上升</a:t>
            </a:r>
            <a:r>
              <a:rPr lang="zh-TW" altLang="zh-TW" sz="2800" dirty="0" smtClean="0"/>
              <a:t>℃</a:t>
            </a:r>
            <a:r>
              <a:rPr lang="zh-TW" altLang="en-US" sz="2800" dirty="0" smtClean="0"/>
              <a:t>所需的熱量，稱為該物質的比熱</a:t>
            </a:r>
            <a:endParaRPr lang="en-US" altLang="zh-TW" sz="28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TW" sz="2800" dirty="0" smtClean="0"/>
              <a:t>(B)</a:t>
            </a:r>
            <a:r>
              <a:rPr lang="zh-TW" altLang="en-US" sz="2800" dirty="0" smtClean="0"/>
              <a:t>同一物質的比熱與質量成正比</a:t>
            </a:r>
            <a:endParaRPr lang="en-US" altLang="zh-TW" sz="28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TW" sz="2800" dirty="0" smtClean="0"/>
              <a:t>(C)</a:t>
            </a:r>
            <a:r>
              <a:rPr lang="zh-TW" altLang="en-US" sz="2800" dirty="0" smtClean="0"/>
              <a:t>比熱大的物質，易冷易熱，溫度變化大</a:t>
            </a:r>
            <a:endParaRPr lang="en-US" altLang="zh-TW" sz="28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TW" sz="2800" dirty="0" smtClean="0"/>
              <a:t>(D)</a:t>
            </a:r>
            <a:r>
              <a:rPr lang="zh-TW" altLang="en-US" sz="2800" dirty="0" smtClean="0"/>
              <a:t>金屬的比熱比水大</a:t>
            </a:r>
            <a:endParaRPr lang="en-US" altLang="zh-TW" sz="28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zh-TW" sz="28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zh-TW" altLang="en-US" sz="2800" dirty="0" smtClean="0"/>
              <a:t>提示</a:t>
            </a:r>
            <a:r>
              <a:rPr lang="en-US" altLang="zh-TW" sz="2800" dirty="0" smtClean="0"/>
              <a:t>:(1)</a:t>
            </a:r>
            <a:r>
              <a:rPr lang="zh-TW" altLang="en-US" sz="2800" dirty="0" smtClean="0"/>
              <a:t>比熱與密度皆為比值</a:t>
            </a:r>
            <a:r>
              <a:rPr lang="en-US" altLang="zh-TW" sz="2800" dirty="0" smtClean="0"/>
              <a:t>(</a:t>
            </a:r>
            <a:r>
              <a:rPr lang="zh-TW" altLang="en-US" sz="2800" dirty="0" smtClean="0"/>
              <a:t>固定值</a:t>
            </a:r>
            <a:r>
              <a:rPr lang="en-US" altLang="zh-TW" sz="2800" dirty="0" smtClean="0"/>
              <a:t>)</a:t>
            </a:r>
            <a:r>
              <a:rPr lang="zh-TW" altLang="en-US" sz="2800" dirty="0" smtClean="0"/>
              <a:t>，故相同物質 </a:t>
            </a:r>
            <a:endParaRPr lang="en-US" altLang="zh-TW" sz="28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zh-TW" altLang="en-US" sz="2800" dirty="0" smtClean="0"/>
              <a:t>               不會因質量、體積變化而改變</a:t>
            </a:r>
            <a:endParaRPr lang="en-US" altLang="zh-TW" sz="28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zh-TW" altLang="en-US" sz="2800" dirty="0" smtClean="0"/>
              <a:t>           </a:t>
            </a:r>
            <a:r>
              <a:rPr lang="en-US" altLang="zh-TW" sz="2800" dirty="0" smtClean="0"/>
              <a:t>(2)</a:t>
            </a:r>
            <a:r>
              <a:rPr lang="zh-TW" altLang="en-US" sz="2800" dirty="0" smtClean="0"/>
              <a:t>比熱大就像大量筒，注入水量</a:t>
            </a:r>
            <a:r>
              <a:rPr lang="en-US" altLang="zh-TW" sz="2800" dirty="0" smtClean="0"/>
              <a:t>(</a:t>
            </a:r>
            <a:r>
              <a:rPr lang="zh-TW" altLang="en-US" sz="2800" dirty="0" smtClean="0"/>
              <a:t>熱量</a:t>
            </a:r>
            <a:r>
              <a:rPr lang="en-US" altLang="zh-TW" sz="2800" dirty="0" smtClean="0"/>
              <a:t>)</a:t>
            </a:r>
            <a:r>
              <a:rPr lang="zh-TW" altLang="en-US" sz="2800" dirty="0" smtClean="0"/>
              <a:t>雖多，但上</a:t>
            </a:r>
            <a:endParaRPr lang="en-US" altLang="zh-TW" sz="28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zh-TW" altLang="en-US" sz="2800" dirty="0" smtClean="0"/>
              <a:t>               升高度</a:t>
            </a:r>
            <a:r>
              <a:rPr lang="en-US" altLang="zh-TW" sz="2800" dirty="0" smtClean="0"/>
              <a:t>(</a:t>
            </a:r>
            <a:r>
              <a:rPr lang="zh-TW" altLang="en-US" sz="2800" dirty="0" smtClean="0"/>
              <a:t>溫度變化</a:t>
            </a:r>
            <a:r>
              <a:rPr lang="en-US" altLang="zh-TW" sz="2800" dirty="0" smtClean="0"/>
              <a:t>)</a:t>
            </a:r>
            <a:r>
              <a:rPr lang="zh-TW" altLang="en-US" sz="2800" dirty="0" smtClean="0"/>
              <a:t>並不明顯</a:t>
            </a:r>
            <a:endParaRPr lang="en-US" altLang="zh-TW" sz="28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zh-TW" altLang="en-US" sz="2800" dirty="0" smtClean="0"/>
              <a:t>            </a:t>
            </a:r>
            <a:r>
              <a:rPr lang="en-US" altLang="zh-TW" sz="2800" dirty="0" smtClean="0"/>
              <a:t>(3)</a:t>
            </a:r>
            <a:r>
              <a:rPr lang="zh-TW" altLang="en-US" sz="2800" dirty="0" smtClean="0"/>
              <a:t>金屬溫度變化大，就像小量筒注入，水量雖</a:t>
            </a:r>
            <a:endParaRPr lang="en-US" altLang="zh-TW" sz="28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zh-TW" altLang="en-US" sz="2800" dirty="0" smtClean="0"/>
              <a:t>                 少，但上升高度很明顯</a:t>
            </a:r>
            <a:endParaRPr lang="en-US" altLang="zh-TW" sz="28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zh-TW" sz="28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zh-TW" alt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zh-TW" alt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內容版面配置區 2"/>
          <p:cNvSpPr>
            <a:spLocks noGrp="1"/>
          </p:cNvSpPr>
          <p:nvPr>
            <p:ph idx="1"/>
          </p:nvPr>
        </p:nvSpPr>
        <p:spPr>
          <a:xfrm>
            <a:off x="457200" y="476250"/>
            <a:ext cx="8229600" cy="4752975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US" altLang="zh-TW" smtClean="0"/>
              <a:t>5.</a:t>
            </a:r>
            <a:r>
              <a:rPr lang="zh-TW" altLang="en-US" smtClean="0"/>
              <a:t>使</a:t>
            </a:r>
            <a:r>
              <a:rPr lang="en-US" altLang="zh-TW" smtClean="0"/>
              <a:t>m</a:t>
            </a:r>
            <a:r>
              <a:rPr lang="zh-TW" altLang="en-US" smtClean="0"/>
              <a:t>公克的水，溫度升高</a:t>
            </a:r>
            <a:r>
              <a:rPr lang="en-US" altLang="zh-TW" smtClean="0"/>
              <a:t>t</a:t>
            </a:r>
            <a:r>
              <a:rPr lang="zh-TW" altLang="zh-TW" smtClean="0"/>
              <a:t> ℃</a:t>
            </a:r>
            <a:r>
              <a:rPr lang="zh-TW" altLang="en-US" smtClean="0"/>
              <a:t>，則對水所加的熱量等於多少卡</a:t>
            </a:r>
            <a:r>
              <a:rPr lang="en-US" altLang="zh-TW" smtClean="0"/>
              <a:t>?</a:t>
            </a:r>
          </a:p>
          <a:p>
            <a:pPr>
              <a:buFont typeface="Arial" charset="0"/>
              <a:buNone/>
            </a:pPr>
            <a:r>
              <a:rPr lang="en-US" altLang="zh-TW" smtClean="0"/>
              <a:t>    (A)m/t </a:t>
            </a:r>
          </a:p>
          <a:p>
            <a:pPr>
              <a:buFont typeface="Arial" charset="0"/>
              <a:buNone/>
            </a:pPr>
            <a:r>
              <a:rPr lang="en-US" altLang="zh-TW" smtClean="0"/>
              <a:t>    (B)m+t </a:t>
            </a:r>
          </a:p>
          <a:p>
            <a:pPr>
              <a:buFont typeface="Arial" charset="0"/>
              <a:buNone/>
            </a:pPr>
            <a:r>
              <a:rPr lang="en-US" altLang="zh-TW" smtClean="0"/>
              <a:t>    (C)m-t</a:t>
            </a:r>
          </a:p>
          <a:p>
            <a:pPr>
              <a:buFont typeface="Arial" charset="0"/>
              <a:buNone/>
            </a:pPr>
            <a:r>
              <a:rPr lang="en-US" altLang="zh-TW" smtClean="0"/>
              <a:t>    (D)mxt</a:t>
            </a:r>
          </a:p>
          <a:p>
            <a:pPr>
              <a:buFont typeface="Arial" charset="0"/>
              <a:buNone/>
            </a:pPr>
            <a:endParaRPr lang="zh-TW" altLang="en-US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558</TotalTime>
  <Words>3037</Words>
  <Application>Microsoft Office PowerPoint</Application>
  <PresentationFormat>如螢幕大小 (4:3)</PresentationFormat>
  <Paragraphs>272</Paragraphs>
  <Slides>40</Slides>
  <Notes>40</Notes>
  <HiddenSlides>0</HiddenSlides>
  <MMClips>0</MMClips>
  <ScaleCrop>false</ScaleCrop>
  <HeadingPairs>
    <vt:vector size="6" baseType="variant">
      <vt:variant>
        <vt:lpstr>佈景主題</vt:lpstr>
      </vt:variant>
      <vt:variant>
        <vt:i4>1</vt:i4>
      </vt:variant>
      <vt:variant>
        <vt:lpstr>內嵌 OLE 伺服程式</vt:lpstr>
      </vt:variant>
      <vt:variant>
        <vt:i4>0</vt:i4>
      </vt:variant>
      <vt:variant>
        <vt:lpstr>投影片標題</vt:lpstr>
      </vt:variant>
      <vt:variant>
        <vt:i4>40</vt:i4>
      </vt:variant>
    </vt:vector>
  </HeadingPairs>
  <TitlesOfParts>
    <vt:vector size="41" baseType="lpstr">
      <vt:lpstr>Office 佈景主題</vt:lpstr>
      <vt:lpstr>投影片 1</vt:lpstr>
      <vt:lpstr>投影片 2</vt:lpstr>
      <vt:lpstr>投影片 3</vt:lpstr>
      <vt:lpstr>投影片 4</vt:lpstr>
      <vt:lpstr>投影片 5</vt:lpstr>
      <vt:lpstr>投影片 6</vt:lpstr>
      <vt:lpstr>投影片 7</vt:lpstr>
      <vt:lpstr>投影片 8</vt:lpstr>
      <vt:lpstr>投影片 9</vt:lpstr>
      <vt:lpstr>投影片 10</vt:lpstr>
      <vt:lpstr>投影片 11</vt:lpstr>
      <vt:lpstr>投影片 12</vt:lpstr>
      <vt:lpstr>投影片 13</vt:lpstr>
      <vt:lpstr>投影片 14</vt:lpstr>
      <vt:lpstr>投影片 15</vt:lpstr>
      <vt:lpstr>投影片 16</vt:lpstr>
      <vt:lpstr>投影片 17</vt:lpstr>
      <vt:lpstr>投影片 18</vt:lpstr>
      <vt:lpstr>投影片 19</vt:lpstr>
      <vt:lpstr>投影片 20</vt:lpstr>
      <vt:lpstr>投影片 21</vt:lpstr>
      <vt:lpstr>投影片 22</vt:lpstr>
      <vt:lpstr>投影片 23</vt:lpstr>
      <vt:lpstr>投影片 24</vt:lpstr>
      <vt:lpstr>投影片 25</vt:lpstr>
      <vt:lpstr>投影片 26</vt:lpstr>
      <vt:lpstr>投影片 27</vt:lpstr>
      <vt:lpstr>投影片 28</vt:lpstr>
      <vt:lpstr>投影片 29</vt:lpstr>
      <vt:lpstr>投影片 30</vt:lpstr>
      <vt:lpstr>投影片 31</vt:lpstr>
      <vt:lpstr>投影片 32</vt:lpstr>
      <vt:lpstr>投影片 33</vt:lpstr>
      <vt:lpstr>投影片 34</vt:lpstr>
      <vt:lpstr>投影片 35</vt:lpstr>
      <vt:lpstr>投影片 36</vt:lpstr>
      <vt:lpstr>投影片 37</vt:lpstr>
      <vt:lpstr>投影片 38</vt:lpstr>
      <vt:lpstr>投影片 39</vt:lpstr>
      <vt:lpstr>投影片 40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在0℃與100℃間，為何水不適宜作測量溫度的材料? (A)水的熱脹冷縮效果不明顯 (B)水在4℃以上不滿足熱脹冷縮的性質 (C)水在4℃附近的體積、溫度關係特殊 (D)水有對流現象</dc:title>
  <dc:creator>user</dc:creator>
  <cp:lastModifiedBy>user</cp:lastModifiedBy>
  <cp:revision>59</cp:revision>
  <dcterms:created xsi:type="dcterms:W3CDTF">2011-10-17T12:54:10Z</dcterms:created>
  <dcterms:modified xsi:type="dcterms:W3CDTF">2011-10-29T12:34:41Z</dcterms:modified>
</cp:coreProperties>
</file>